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9"/>
  </p:notesMasterIdLst>
  <p:handoutMasterIdLst>
    <p:handoutMasterId r:id="rId100"/>
  </p:handoutMasterIdLst>
  <p:sldIdLst>
    <p:sldId id="375" r:id="rId5"/>
    <p:sldId id="533" r:id="rId6"/>
    <p:sldId id="528" r:id="rId7"/>
    <p:sldId id="543" r:id="rId8"/>
    <p:sldId id="535" r:id="rId9"/>
    <p:sldId id="536" r:id="rId10"/>
    <p:sldId id="537" r:id="rId11"/>
    <p:sldId id="531" r:id="rId12"/>
    <p:sldId id="539" r:id="rId13"/>
    <p:sldId id="540" r:id="rId14"/>
    <p:sldId id="541" r:id="rId15"/>
    <p:sldId id="542" r:id="rId16"/>
    <p:sldId id="378" r:id="rId17"/>
    <p:sldId id="471" r:id="rId18"/>
    <p:sldId id="495" r:id="rId19"/>
    <p:sldId id="501" r:id="rId20"/>
    <p:sldId id="432" r:id="rId21"/>
    <p:sldId id="493" r:id="rId22"/>
    <p:sldId id="449" r:id="rId23"/>
    <p:sldId id="423" r:id="rId24"/>
    <p:sldId id="433" r:id="rId25"/>
    <p:sldId id="440" r:id="rId26"/>
    <p:sldId id="434" r:id="rId27"/>
    <p:sldId id="435" r:id="rId28"/>
    <p:sldId id="438" r:id="rId29"/>
    <p:sldId id="472" r:id="rId30"/>
    <p:sldId id="436" r:id="rId31"/>
    <p:sldId id="439" r:id="rId32"/>
    <p:sldId id="437" r:id="rId33"/>
    <p:sldId id="450" r:id="rId34"/>
    <p:sldId id="442" r:id="rId35"/>
    <p:sldId id="443" r:id="rId36"/>
    <p:sldId id="444" r:id="rId37"/>
    <p:sldId id="445" r:id="rId38"/>
    <p:sldId id="441" r:id="rId39"/>
    <p:sldId id="446" r:id="rId40"/>
    <p:sldId id="431" r:id="rId41"/>
    <p:sldId id="451" r:id="rId42"/>
    <p:sldId id="448" r:id="rId43"/>
    <p:sldId id="453" r:id="rId44"/>
    <p:sldId id="454" r:id="rId45"/>
    <p:sldId id="455" r:id="rId46"/>
    <p:sldId id="456" r:id="rId47"/>
    <p:sldId id="457" r:id="rId48"/>
    <p:sldId id="458" r:id="rId49"/>
    <p:sldId id="459" r:id="rId50"/>
    <p:sldId id="460" r:id="rId51"/>
    <p:sldId id="461" r:id="rId52"/>
    <p:sldId id="469" r:id="rId53"/>
    <p:sldId id="462" r:id="rId54"/>
    <p:sldId id="463" r:id="rId55"/>
    <p:sldId id="464" r:id="rId56"/>
    <p:sldId id="465" r:id="rId57"/>
    <p:sldId id="466" r:id="rId58"/>
    <p:sldId id="468" r:id="rId59"/>
    <p:sldId id="485" r:id="rId60"/>
    <p:sldId id="486" r:id="rId61"/>
    <p:sldId id="487" r:id="rId62"/>
    <p:sldId id="489" r:id="rId63"/>
    <p:sldId id="490" r:id="rId64"/>
    <p:sldId id="473" r:id="rId65"/>
    <p:sldId id="497" r:id="rId66"/>
    <p:sldId id="498" r:id="rId67"/>
    <p:sldId id="500" r:id="rId68"/>
    <p:sldId id="452" r:id="rId69"/>
    <p:sldId id="447" r:id="rId70"/>
    <p:sldId id="505" r:id="rId71"/>
    <p:sldId id="506" r:id="rId72"/>
    <p:sldId id="470" r:id="rId73"/>
    <p:sldId id="491" r:id="rId74"/>
    <p:sldId id="492" r:id="rId75"/>
    <p:sldId id="507" r:id="rId76"/>
    <p:sldId id="502" r:id="rId77"/>
    <p:sldId id="494" r:id="rId78"/>
    <p:sldId id="504" r:id="rId79"/>
    <p:sldId id="508" r:id="rId80"/>
    <p:sldId id="509" r:id="rId81"/>
    <p:sldId id="510" r:id="rId82"/>
    <p:sldId id="511" r:id="rId83"/>
    <p:sldId id="512" r:id="rId84"/>
    <p:sldId id="513" r:id="rId85"/>
    <p:sldId id="514" r:id="rId86"/>
    <p:sldId id="515" r:id="rId87"/>
    <p:sldId id="503" r:id="rId88"/>
    <p:sldId id="475" r:id="rId89"/>
    <p:sldId id="476" r:id="rId90"/>
    <p:sldId id="477" r:id="rId91"/>
    <p:sldId id="479" r:id="rId92"/>
    <p:sldId id="481" r:id="rId93"/>
    <p:sldId id="482" r:id="rId94"/>
    <p:sldId id="483" r:id="rId95"/>
    <p:sldId id="484" r:id="rId96"/>
    <p:sldId id="377" r:id="rId97"/>
    <p:sldId id="488" r:id="rId9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1" autoAdjust="0"/>
    <p:restoredTop sz="94921" autoAdjust="0"/>
  </p:normalViewPr>
  <p:slideViewPr>
    <p:cSldViewPr snapToGrid="0">
      <p:cViewPr varScale="1">
        <p:scale>
          <a:sx n="73" d="100"/>
          <a:sy n="73" d="100"/>
        </p:scale>
        <p:origin x="43" y="5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3/2/2025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3/2/2025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44845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4315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DC7-DA44-E330-AB22-239FEB92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D9626-3687-3B7C-AC90-27CE702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A9F0-9501-BB94-2461-9C4BAC5B76F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D54F1CE0-1603-EE81-5B81-F9D1A2C82AB7}"/>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10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26708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76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88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56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93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93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48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968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57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75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90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666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14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499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5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851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797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7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24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625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978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235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425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32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0409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087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998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6083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101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1900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575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422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3005-F0B4-77D7-502F-A21653FB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083C-0397-EA8C-EA30-6D18F6A80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D6DC-967F-394E-845B-9B388B578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9F739-F365-5E4F-231F-17004FE597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14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0872-EA73-5885-747A-E45043CF0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19DCE-1CAD-616E-7CC7-A0CC2786B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1735B-C091-2B34-4D6D-5BD47A88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43B22-3D9B-9762-9D0A-C9A8CD74BB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95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5D2C-A78C-E4E3-0FEA-6451C8F91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F0B5-CDF1-679C-7B25-36DE18480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03583-E6FD-5BA5-8756-80CF2EA77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4C04C-AEA1-DC7E-C925-30E42952CD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319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3403D-1ECA-F0B4-55E4-991D1139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60ACE-738B-06CA-47EC-6E8C5FCDB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83157-07E1-3675-B269-500665FBC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0A2CA-A799-6F65-CED6-84A5DB519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641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C21D-D582-3DD4-CFFA-79AB14A1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590A1-4D96-6E49-E181-0DA8BFDC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7131-717B-B8E6-986F-A98693E0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C1F15-B5DD-2D3A-1987-28E485233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46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D599-0E75-31E8-A7A5-2D8632779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D568B-96C6-E9C3-2048-84C8CDFA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158C6-D0B3-7978-B620-A27A27D00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595BB-DC7C-20C1-1932-8D829B6B1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1479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54D-A967-96A6-2346-C9E025C13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DB9C3-A219-C7C0-75BC-C2075D0F7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427F-7180-25A7-A220-58733BF33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99932-070D-28B3-06F1-9B7678106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034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3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46D1-B3D2-39F4-B998-29267D31F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1AE30-6C0E-BA8C-C81C-B89BBC5F1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B6F5F-96BC-70E4-7FC9-B37B06F21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68A0A-1101-0DBE-539C-3548C8E33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3179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6832-4E28-D6B6-789C-5167C8B7E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2F401-D65C-E8DA-6FE1-4F97A269F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A954-4365-4D4E-2BB5-2532363A7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DF882-A684-A270-FEFB-BBB0D052D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276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947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8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019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0C0F-99B6-EBE6-0102-9DB0029CE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9676E-D339-37F4-AD89-93987EB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450A4-A57D-B495-9DBA-0EE0A87B7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ACB32-2D80-A62A-99BD-FCE98C5033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571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3297-DF53-8325-F3A0-6E556D452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5CF2F-FE55-AC8A-C133-641E25A5F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1449-819A-EC98-447E-610E7BEFF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0109D-2516-658B-3129-139E9E00E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1201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6088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0C5B-37BE-E06A-2BDD-80FDDAFF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B1D56-3DED-81D0-F3BC-1A859EF96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A875F-E191-C22A-0FEC-35611C6BE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BE7F3-C796-1C7F-5229-8CC1BE287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147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6A95-F4E5-B693-FE60-9E1BFD7F5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CF5F-CD1E-E5AD-164B-141BB7F6C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090B-8D40-223D-A2C4-9E8BE3464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806F1-EFAE-8948-83F5-056ECDAF3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5475-EAB8-A0F9-AE71-8D5F88B2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D853-7C8B-E256-4CB3-7202DD55E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30FEF-E458-C93E-283B-E5B8E3A70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8D2DB-7C13-D956-86EE-6B20E2DBBD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241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AA0-A2C4-A36E-0AB2-4D04D80D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1538-6872-D9E8-B588-0D18F6E46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71F5D-8392-99B2-956F-867BAD1F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ECF61-1B8B-0EE7-6DCC-AB02435851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682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B7DB-2241-A016-19B9-C8115D7F3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65429-95C1-0E53-9F4A-F11F6BC31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BFC1-BA87-1FB8-F100-2130A5718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FEC97-B854-726F-92BF-3000D14392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57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7D54-E521-EA7E-0CD1-26AA07BC7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6C141-10A8-3408-D66D-F6D8D42A0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C93CD-1886-4327-A6F5-B0E53C52F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7D728-1C76-50C3-4127-ED30ABAE0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6CA4-7A1F-61E6-C1DC-74714BCEB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F1A58-834A-8416-A77E-8878007AE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C414-9B92-4459-37CC-BB72DD35A3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E4EEDA-0933-A331-F35D-79A92D9587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81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085-035A-C65C-9258-67740E0E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828A-879D-3728-0297-EB8C385E8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1C58-6FF1-B46F-B38C-6365239882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1A4E7-8B19-D0A7-1FB4-68FD7A8ADF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7602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072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0167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6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4591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379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420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1009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79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93</a:t>
            </a:fld>
            <a:endParaRPr lang="en-US" dirty="0"/>
          </a:p>
        </p:txBody>
      </p:sp>
    </p:spTree>
    <p:extLst>
      <p:ext uri="{BB962C8B-B14F-4D97-AF65-F5344CB8AC3E}">
        <p14:creationId xmlns:p14="http://schemas.microsoft.com/office/powerpoint/2010/main" val="1096055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Tree>
    <p:extLst>
      <p:ext uri="{BB962C8B-B14F-4D97-AF65-F5344CB8AC3E}">
        <p14:creationId xmlns:p14="http://schemas.microsoft.com/office/powerpoint/2010/main" val="37649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175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0A5-98B8-47C2-BC21-375887FB1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68318-E12E-4EA0-9BD6-C20460FEB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BE19B-BF66-49E0-8127-A8A836F6B3F0}"/>
              </a:ext>
            </a:extLst>
          </p:cNvPr>
          <p:cNvSpPr>
            <a:spLocks noGrp="1"/>
          </p:cNvSpPr>
          <p:nvPr>
            <p:ph type="dt" sz="half" idx="10"/>
          </p:nvPr>
        </p:nvSpPr>
        <p:spPr/>
        <p:txBody>
          <a:bodyPr/>
          <a:lstStyle/>
          <a:p>
            <a:fld id="{C4E60B3F-A4A2-44B7-B52D-29D732D67836}" type="datetimeFigureOut">
              <a:rPr lang="en-US" smtClean="0"/>
              <a:t>3/2/2025</a:t>
            </a:fld>
            <a:endParaRPr lang="en-US"/>
          </a:p>
        </p:txBody>
      </p:sp>
      <p:sp>
        <p:nvSpPr>
          <p:cNvPr id="5" name="Footer Placeholder 4">
            <a:extLst>
              <a:ext uri="{FF2B5EF4-FFF2-40B4-BE49-F238E27FC236}">
                <a16:creationId xmlns:a16="http://schemas.microsoft.com/office/drawing/2014/main" id="{27C5AD8C-142B-4667-A04D-243860D04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43FC3-ACBA-4ECC-B2AB-7E35B9BDEA60}"/>
              </a:ext>
            </a:extLst>
          </p:cNvPr>
          <p:cNvSpPr>
            <a:spLocks noGrp="1"/>
          </p:cNvSpPr>
          <p:nvPr>
            <p:ph type="sldNum" sz="quarter" idx="12"/>
          </p:nvPr>
        </p:nvSpPr>
        <p:spPr/>
        <p:txBody>
          <a:bodyPr/>
          <a:lstStyle/>
          <a:p>
            <a:fld id="{C8301B68-4B74-4B19-B125-9E4E9F21BF44}" type="slidenum">
              <a:rPr lang="en-US" smtClean="0"/>
              <a:t>‹#›</a:t>
            </a:fld>
            <a:endParaRPr lang="en-US"/>
          </a:p>
        </p:txBody>
      </p:sp>
    </p:spTree>
    <p:extLst>
      <p:ext uri="{BB962C8B-B14F-4D97-AF65-F5344CB8AC3E}">
        <p14:creationId xmlns:p14="http://schemas.microsoft.com/office/powerpoint/2010/main" val="3002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3423089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512644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8" r:id="rId4"/>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arxiv.org/abs/2201.03545"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10.png"/><Relationship Id="rId5" Type="http://schemas.openxmlformats.org/officeDocument/2006/relationships/hyperlink" Target="https://arxiv.org/pdf/1905.11946.pdf" TargetMode="External"/><Relationship Id="rId4" Type="http://schemas.openxmlformats.org/officeDocument/2006/relationships/image" Target="../media/image61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arxiv.org/pdf/1905.11946.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arxiv.org/pdf/1905.11946.pdf" TargetMode="External"/><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arxiv.org/pdf/1905.11946.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keras_hub/api/model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rxiv.org/pdf/2002.05709.pdf"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Boltzmann_distributio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arxiv.org/pdf/2103.14030.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hyperlink" Target="https://arxiv.org/pdf/2103.14030.pdf"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arxiv.org/abs/2212.08059"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arxiv.org/abs/2212.08059"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hyperlink" Target="https://paperswithcode.com/method/gelu" TargetMode="External"/><Relationship Id="rId4" Type="http://schemas.openxmlformats.org/officeDocument/2006/relationships/image" Target="../media/image710.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arxiv.org/abs/2212.08059"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hyperlink" Target="https://arxiv.org/abs/2212.08059" TargetMode="Externa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arxiv.org/abs/2212.08059" TargetMode="Externa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arxiv.org/abs/2212.08059" TargetMode="Externa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2212.08059"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hyperlink" Target="https://www.tensorflow.org/api_docs/python/tf/keras/models/experimental/SharpnessAwareMinimization" TargetMode="External"/><Relationship Id="rId4" Type="http://schemas.openxmlformats.org/officeDocument/2006/relationships/hyperlink" Target="https://arxiv.org/pdf/2010.01412.pdf"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2010.01412.pdf"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670.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arxiv.org/pdf/2106.01548.pdf" TargetMode="Externa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hyperlink" Target="https://arxiv.org/pdf/2106.01548.pdf"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Attention and Transformers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850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1154-F28B-4251-DF56-05699F4ED3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CEE3EB9-5411-DBE7-5637-17EE184D8731}"/>
              </a:ext>
            </a:extLst>
          </p:cNvPr>
          <p:cNvSpPr>
            <a:spLocks noGrp="1"/>
          </p:cNvSpPr>
          <p:nvPr>
            <p:ph type="subTitle" idx="1"/>
          </p:nvPr>
        </p:nvSpPr>
        <p:spPr>
          <a:xfrm>
            <a:off x="1485165" y="1784284"/>
            <a:ext cx="9685343" cy="2015419"/>
          </a:xfrm>
        </p:spPr>
        <p:txBody>
          <a:bodyPr>
            <a:normAutofit/>
          </a:bodyPr>
          <a:lstStyle/>
          <a:p>
            <a:pPr algn="ctr"/>
            <a:r>
              <a:rPr lang="en-US" sz="4400" b="1" dirty="0"/>
              <a:t>Introduction to Transformers</a:t>
            </a:r>
          </a:p>
        </p:txBody>
      </p:sp>
    </p:spTree>
    <p:extLst>
      <p:ext uri="{BB962C8B-B14F-4D97-AF65-F5344CB8AC3E}">
        <p14:creationId xmlns:p14="http://schemas.microsoft.com/office/powerpoint/2010/main" val="11094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Transformers have revolutionized natural language processing (NLP)  </a:t>
            </a:r>
          </a:p>
          <a:p>
            <a:r>
              <a:rPr lang="en-GB" sz="2800" dirty="0">
                <a:latin typeface="+mn-lt"/>
                <a:ea typeface="Segoe UI" panose="020B0502040204020203" pitchFamily="34" charset="0"/>
                <a:cs typeface="Segoe UI" panose="020B0502040204020203" pitchFamily="34" charset="0"/>
              </a:rPr>
              <a:t>But, CV is not the same as NLP</a:t>
            </a:r>
          </a:p>
          <a:p>
            <a:pPr lvl="1"/>
            <a:r>
              <a:rPr lang="en-GB" sz="2400" dirty="0">
                <a:latin typeface="+mn-lt"/>
                <a:ea typeface="Segoe UI" panose="020B0502040204020203" pitchFamily="34" charset="0"/>
                <a:cs typeface="Segoe UI" panose="020B0502040204020203" pitchFamily="34" charset="0"/>
              </a:rPr>
              <a:t>NLP is a 1-dimensional problem</a:t>
            </a:r>
          </a:p>
          <a:p>
            <a:pPr lvl="1"/>
            <a:r>
              <a:rPr lang="en-GB" sz="2400" dirty="0">
                <a:latin typeface="+mn-lt"/>
                <a:ea typeface="Segoe UI" panose="020B0502040204020203" pitchFamily="34" charset="0"/>
                <a:cs typeface="Segoe UI" panose="020B0502040204020203" pitchFamily="34" charset="0"/>
              </a:rPr>
              <a:t>NLP tokens less dense than pixels in an image     </a:t>
            </a:r>
          </a:p>
          <a:p>
            <a:pPr lvl="1"/>
            <a:r>
              <a:rPr lang="en-GB" sz="2400" dirty="0">
                <a:latin typeface="+mn-lt"/>
                <a:ea typeface="Segoe UI" panose="020B0502040204020203" pitchFamily="34" charset="0"/>
                <a:cs typeface="Segoe UI" panose="020B0502040204020203" pitchFamily="34" charset="0"/>
              </a:rPr>
              <a:t>Global </a:t>
            </a:r>
            <a:r>
              <a:rPr lang="en-GB" sz="2400" b="1" dirty="0">
                <a:latin typeface="+mn-lt"/>
                <a:ea typeface="Segoe UI" panose="020B0502040204020203" pitchFamily="34" charset="0"/>
                <a:cs typeface="Segoe UI" panose="020B0502040204020203" pitchFamily="34" charset="0"/>
              </a:rPr>
              <a:t>attention</a:t>
            </a:r>
            <a:r>
              <a:rPr lang="en-GB" sz="2400" dirty="0">
                <a:latin typeface="+mn-lt"/>
                <a:ea typeface="Segoe UI" panose="020B0502040204020203" pitchFamily="34" charset="0"/>
                <a:cs typeface="Segoe UI" panose="020B0502040204020203" pitchFamily="34" charset="0"/>
              </a:rPr>
              <a:t> range is greater in images      </a:t>
            </a:r>
            <a:endParaRPr lang="en-GB" sz="20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9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CNNs have inherent </a:t>
            </a:r>
            <a:r>
              <a:rPr lang="en-GB" sz="2800" b="1" dirty="0">
                <a:latin typeface="+mn-lt"/>
                <a:ea typeface="Segoe UI" panose="020B0502040204020203" pitchFamily="34" charset="0"/>
                <a:cs typeface="Segoe UI" panose="020B0502040204020203" pitchFamily="34" charset="0"/>
              </a:rPr>
              <a:t>inductive biases </a:t>
            </a:r>
          </a:p>
          <a:p>
            <a:pPr lvl="1"/>
            <a:r>
              <a:rPr lang="en-GB" sz="2400" dirty="0">
                <a:latin typeface="+mn-lt"/>
                <a:ea typeface="Segoe UI" panose="020B0502040204020203" pitchFamily="34" charset="0"/>
                <a:cs typeface="Segoe UI" panose="020B0502040204020203" pitchFamily="34" charset="0"/>
              </a:rPr>
              <a:t>Locality   </a:t>
            </a:r>
          </a:p>
          <a:p>
            <a:pPr lvl="1"/>
            <a:r>
              <a:rPr lang="en-GB" sz="2400" dirty="0">
                <a:latin typeface="+mn-lt"/>
                <a:ea typeface="Segoe UI" panose="020B0502040204020203" pitchFamily="34" charset="0"/>
                <a:cs typeface="Segoe UI" panose="020B0502040204020203" pitchFamily="34" charset="0"/>
              </a:rPr>
              <a:t>Translation invariance  </a:t>
            </a:r>
          </a:p>
          <a:p>
            <a:r>
              <a:rPr lang="en-GB" sz="2800" dirty="0">
                <a:latin typeface="+mn-lt"/>
                <a:ea typeface="Segoe UI" panose="020B0502040204020203" pitchFamily="34" charset="0"/>
                <a:cs typeface="Segoe UI" panose="020B0502040204020203" pitchFamily="34" charset="0"/>
              </a:rPr>
              <a:t>Transformers exhibit </a:t>
            </a:r>
            <a:r>
              <a:rPr lang="en-GB" sz="2800" b="1" dirty="0">
                <a:latin typeface="+mn-lt"/>
                <a:ea typeface="Segoe UI" panose="020B0502040204020203" pitchFamily="34" charset="0"/>
                <a:cs typeface="Segoe UI" panose="020B0502040204020203" pitchFamily="34" charset="0"/>
              </a:rPr>
              <a:t>global attention</a:t>
            </a:r>
          </a:p>
          <a:p>
            <a:r>
              <a:rPr lang="en-GB" sz="2800" dirty="0">
                <a:latin typeface="+mn-lt"/>
                <a:ea typeface="Segoe UI" panose="020B0502040204020203" pitchFamily="34" charset="0"/>
                <a:cs typeface="Segoe UI" panose="020B0502040204020203" pitchFamily="34" charset="0"/>
              </a:rPr>
              <a:t>Transformers have limited inductive biases   </a:t>
            </a:r>
          </a:p>
          <a:p>
            <a:r>
              <a:rPr lang="en-GB" sz="2800" dirty="0">
                <a:latin typeface="+mn-lt"/>
                <a:ea typeface="Segoe UI" panose="020B0502040204020203" pitchFamily="34" charset="0"/>
                <a:cs typeface="Segoe UI" panose="020B0502040204020203" pitchFamily="34" charset="0"/>
              </a:rPr>
              <a:t>Transformers are </a:t>
            </a:r>
            <a:r>
              <a:rPr lang="en-GB" sz="2800" b="1" dirty="0">
                <a:latin typeface="+mn-lt"/>
                <a:ea typeface="Segoe UI" panose="020B0502040204020203" pitchFamily="34" charset="0"/>
                <a:cs typeface="Segoe UI" panose="020B0502040204020203" pitchFamily="34" charset="0"/>
              </a:rPr>
              <a:t>rotationally invariant </a:t>
            </a:r>
          </a:p>
        </p:txBody>
      </p:sp>
    </p:spTree>
    <p:extLst>
      <p:ext uri="{BB962C8B-B14F-4D97-AF65-F5344CB8AC3E}">
        <p14:creationId xmlns:p14="http://schemas.microsoft.com/office/powerpoint/2010/main" val="10234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Transformer architectures have only recently shown superior performance for limited tasks compared to CNNs    </a:t>
            </a:r>
          </a:p>
          <a:p>
            <a:r>
              <a:rPr lang="en-GB" sz="2800" dirty="0">
                <a:latin typeface="+mn-lt"/>
                <a:ea typeface="Segoe UI" panose="020B0502040204020203" pitchFamily="34" charset="0"/>
                <a:cs typeface="Segoe UI" panose="020B0502040204020203" pitchFamily="34" charset="0"/>
              </a:rPr>
              <a:t>Transformers have </a:t>
            </a:r>
            <a:r>
              <a:rPr lang="en-GB" sz="2800" b="1" dirty="0">
                <a:latin typeface="+mn-lt"/>
                <a:ea typeface="Segoe UI" panose="020B0502040204020203" pitchFamily="34" charset="0"/>
                <a:cs typeface="Segoe UI" panose="020B0502040204020203" pitchFamily="34" charset="0"/>
              </a:rPr>
              <a:t>higher computational complexity </a:t>
            </a:r>
            <a:r>
              <a:rPr lang="en-GB" sz="2800" dirty="0">
                <a:latin typeface="+mn-lt"/>
                <a:ea typeface="Segoe UI" panose="020B0502040204020203" pitchFamily="34" charset="0"/>
                <a:cs typeface="Segoe UI" panose="020B0502040204020203" pitchFamily="34" charset="0"/>
              </a:rPr>
              <a:t>when compared to CNNs</a:t>
            </a:r>
          </a:p>
          <a:p>
            <a:r>
              <a:rPr lang="en-GB" sz="2800" dirty="0">
                <a:latin typeface="+mn-lt"/>
                <a:ea typeface="Segoe UI" panose="020B0502040204020203" pitchFamily="34" charset="0"/>
                <a:cs typeface="Segoe UI" panose="020B0502040204020203" pitchFamily="34" charset="0"/>
              </a:rPr>
              <a:t>Training transformer models requires massive amounts of data compared to CNNs       </a:t>
            </a:r>
          </a:p>
        </p:txBody>
      </p:sp>
    </p:spTree>
    <p:extLst>
      <p:ext uri="{BB962C8B-B14F-4D97-AF65-F5344CB8AC3E}">
        <p14:creationId xmlns:p14="http://schemas.microsoft.com/office/powerpoint/2010/main" val="10087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99F0-7FDD-0A5D-7119-D1DCBEAB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E9911-976D-70F6-FA35-99257A559D18}"/>
              </a:ext>
            </a:extLst>
          </p:cNvPr>
          <p:cNvSpPr>
            <a:spLocks noGrp="1"/>
          </p:cNvSpPr>
          <p:nvPr>
            <p:ph type="title"/>
          </p:nvPr>
        </p:nvSpPr>
        <p:spPr>
          <a:xfrm>
            <a:off x="487345" y="1"/>
            <a:ext cx="5134708"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483F6F59-D90B-CA01-54FF-7ABA6B878F86}"/>
              </a:ext>
            </a:extLst>
          </p:cNvPr>
          <p:cNvSpPr txBox="1">
            <a:spLocks/>
          </p:cNvSpPr>
          <p:nvPr/>
        </p:nvSpPr>
        <p:spPr>
          <a:xfrm>
            <a:off x="404860" y="1970966"/>
            <a:ext cx="5308646" cy="46458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Generally, CNNs using advanced, efficient, architectures can provide equal or better performance   </a:t>
            </a:r>
          </a:p>
          <a:p>
            <a:r>
              <a:rPr lang="en-GB" sz="2800" dirty="0">
                <a:latin typeface="+mn-lt"/>
                <a:ea typeface="Segoe UI" panose="020B0502040204020203" pitchFamily="34" charset="0"/>
                <a:cs typeface="Segoe UI" panose="020B0502040204020203" pitchFamily="34" charset="0"/>
              </a:rPr>
              <a:t>CNNs have lower latency in real-time solutions        </a:t>
            </a:r>
          </a:p>
        </p:txBody>
      </p:sp>
      <p:pic>
        <p:nvPicPr>
          <p:cNvPr id="4" name="Picture 3">
            <a:extLst>
              <a:ext uri="{FF2B5EF4-FFF2-40B4-BE49-F238E27FC236}">
                <a16:creationId xmlns:a16="http://schemas.microsoft.com/office/drawing/2014/main" id="{FB9E3F23-FFBB-E9EE-1AB1-D27C8EE51693}"/>
              </a:ext>
            </a:extLst>
          </p:cNvPr>
          <p:cNvPicPr>
            <a:picLocks noChangeAspect="1"/>
          </p:cNvPicPr>
          <p:nvPr/>
        </p:nvPicPr>
        <p:blipFill>
          <a:blip r:embed="rId3"/>
          <a:stretch>
            <a:fillRect/>
          </a:stretch>
        </p:blipFill>
        <p:spPr>
          <a:xfrm>
            <a:off x="5852025" y="0"/>
            <a:ext cx="6275296" cy="6467318"/>
          </a:xfrm>
          <a:prstGeom prst="rect">
            <a:avLst/>
          </a:prstGeom>
        </p:spPr>
      </p:pic>
      <p:sp>
        <p:nvSpPr>
          <p:cNvPr id="6" name="TextBox 5">
            <a:extLst>
              <a:ext uri="{FF2B5EF4-FFF2-40B4-BE49-F238E27FC236}">
                <a16:creationId xmlns:a16="http://schemas.microsoft.com/office/drawing/2014/main" id="{94101C85-D7B1-FF76-EF94-000FABE1B359}"/>
              </a:ext>
            </a:extLst>
          </p:cNvPr>
          <p:cNvSpPr txBox="1"/>
          <p:nvPr/>
        </p:nvSpPr>
        <p:spPr>
          <a:xfrm>
            <a:off x="7786216" y="6464751"/>
            <a:ext cx="2262135" cy="369332"/>
          </a:xfrm>
          <a:prstGeom prst="rect">
            <a:avLst/>
          </a:prstGeom>
          <a:noFill/>
        </p:spPr>
        <p:txBody>
          <a:bodyPr wrap="square">
            <a:spAutoFit/>
          </a:bodyPr>
          <a:lstStyle/>
          <a:p>
            <a:r>
              <a:rPr lang="en-GB" sz="1800" dirty="0">
                <a:latin typeface="+mn-lt"/>
                <a:ea typeface="Segoe UI" panose="020B0502040204020203" pitchFamily="34" charset="0"/>
                <a:cs typeface="Segoe UI" panose="020B0502040204020203" pitchFamily="34" charset="0"/>
                <a:hlinkClick r:id="rId4"/>
              </a:rPr>
              <a:t>From Liu, et. al, 2022</a:t>
            </a:r>
            <a:endParaRPr lang="en-US" dirty="0"/>
          </a:p>
        </p:txBody>
      </p:sp>
    </p:spTree>
    <p:extLst>
      <p:ext uri="{BB962C8B-B14F-4D97-AF65-F5344CB8AC3E}">
        <p14:creationId xmlns:p14="http://schemas.microsoft.com/office/powerpoint/2010/main" val="8676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Key components of transformer architecture </a:t>
            </a:r>
          </a:p>
          <a:p>
            <a:r>
              <a:rPr lang="en-GB" sz="2800" dirty="0">
                <a:latin typeface="+mn-lt"/>
                <a:ea typeface="Segoe UI" panose="020B0502040204020203" pitchFamily="34" charset="0"/>
                <a:cs typeface="Segoe UI" panose="020B0502040204020203" pitchFamily="34" charset="0"/>
              </a:rPr>
              <a:t>Multi-head attention   </a:t>
            </a:r>
          </a:p>
          <a:p>
            <a:r>
              <a:rPr lang="en-GB" sz="2800" dirty="0">
                <a:latin typeface="+mn-lt"/>
                <a:ea typeface="Segoe UI" panose="020B0502040204020203" pitchFamily="34" charset="0"/>
                <a:cs typeface="Segoe UI" panose="020B0502040204020203" pitchFamily="34" charset="0"/>
              </a:rPr>
              <a:t>Recurrent architecture    </a:t>
            </a:r>
          </a:p>
          <a:p>
            <a:r>
              <a:rPr lang="en-GB" sz="2800" dirty="0">
                <a:latin typeface="+mn-lt"/>
                <a:ea typeface="Segoe UI" panose="020B0502040204020203" pitchFamily="34" charset="0"/>
                <a:cs typeface="Segoe UI" panose="020B0502040204020203" pitchFamily="34" charset="0"/>
              </a:rPr>
              <a:t>Training on massive datasets</a:t>
            </a:r>
          </a:p>
          <a:p>
            <a:pPr lvl="1"/>
            <a:r>
              <a:rPr lang="en-GB" sz="2400" dirty="0">
                <a:latin typeface="+mn-lt"/>
                <a:ea typeface="Segoe UI" panose="020B0502040204020203" pitchFamily="34" charset="0"/>
                <a:cs typeface="Segoe UI" panose="020B0502040204020203" pitchFamily="34" charset="0"/>
              </a:rPr>
              <a:t>Self-supervised training  </a:t>
            </a:r>
          </a:p>
          <a:p>
            <a:r>
              <a:rPr lang="en-GB" sz="2800" dirty="0">
                <a:latin typeface="+mn-lt"/>
                <a:ea typeface="Segoe UI" panose="020B0502040204020203" pitchFamily="34" charset="0"/>
                <a:cs typeface="Segoe UI" panose="020B0502040204020203" pitchFamily="34" charset="0"/>
              </a:rPr>
              <a:t>Prue transformer architectures use </a:t>
            </a:r>
            <a:r>
              <a:rPr lang="en-GB" sz="2800" b="1" dirty="0">
                <a:latin typeface="+mn-lt"/>
                <a:ea typeface="Segoe UI" panose="020B0502040204020203" pitchFamily="34" charset="0"/>
                <a:cs typeface="Segoe UI" panose="020B0502040204020203" pitchFamily="34" charset="0"/>
              </a:rPr>
              <a:t>no convolutional layers</a:t>
            </a:r>
          </a:p>
          <a:p>
            <a:r>
              <a:rPr lang="en-GB" sz="2800" b="1" dirty="0">
                <a:latin typeface="+mn-lt"/>
                <a:ea typeface="Segoe UI" panose="020B0502040204020203" pitchFamily="34" charset="0"/>
                <a:cs typeface="Segoe UI" panose="020B0502040204020203" pitchFamily="34" charset="0"/>
              </a:rPr>
              <a:t>Hybrid architectures</a:t>
            </a:r>
            <a:r>
              <a:rPr lang="en-GB" sz="2800" dirty="0">
                <a:latin typeface="+mn-lt"/>
                <a:ea typeface="Segoe UI" panose="020B0502040204020203" pitchFamily="34" charset="0"/>
                <a:cs typeface="Segoe UI" panose="020B0502040204020203" pitchFamily="34" charset="0"/>
              </a:rPr>
              <a:t> combine convolutional and transformer layers    </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39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867723" cy="646331"/>
          </a:xfrm>
          <a:prstGeom prst="rect">
            <a:avLst/>
          </a:prstGeom>
          <a:noFill/>
        </p:spPr>
        <p:txBody>
          <a:bodyPr wrap="square" rtlCol="0">
            <a:spAutoFit/>
          </a:bodyPr>
          <a:lstStyle/>
          <a:p>
            <a:r>
              <a:rPr lang="en-US" sz="3600" dirty="0"/>
              <a:t>Transformer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830997"/>
          </a:xfrm>
          <a:prstGeom prst="rect">
            <a:avLst/>
          </a:prstGeom>
          <a:noFill/>
        </p:spPr>
        <p:txBody>
          <a:bodyPr wrap="square" rtlCol="0">
            <a:spAutoFit/>
          </a:bodyPr>
          <a:lstStyle/>
          <a:p>
            <a:pPr algn="ctr"/>
            <a:r>
              <a:rPr lang="en-US" sz="2400" dirty="0"/>
              <a:t>K output channel</a:t>
            </a:r>
          </a:p>
          <a:p>
            <a:pPr algn="ct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8842111" y="5372645"/>
            <a:ext cx="1971466" cy="830997"/>
          </a:xfrm>
          <a:prstGeom prst="rect">
            <a:avLst/>
          </a:prstGeom>
          <a:noFill/>
        </p:spPr>
        <p:txBody>
          <a:bodyPr wrap="square" rtlCol="0">
            <a:spAutoFit/>
          </a:bodyPr>
          <a:lstStyle/>
          <a:p>
            <a:pPr algn="ctr"/>
            <a:r>
              <a:rPr lang="en-US" sz="2400" dirty="0"/>
              <a:t>Task specific head</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Attention for Computer Vision</a:t>
            </a:r>
          </a:p>
        </p:txBody>
      </p:sp>
    </p:spTree>
    <p:extLst>
      <p:ext uri="{BB962C8B-B14F-4D97-AF65-F5344CB8AC3E}">
        <p14:creationId xmlns:p14="http://schemas.microsoft.com/office/powerpoint/2010/main" val="33592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attention adds non-local behavior to model</a:t>
            </a:r>
          </a:p>
          <a:p>
            <a:r>
              <a:rPr lang="en-GB" sz="2800" b="1" dirty="0">
                <a:latin typeface="+mn-lt"/>
                <a:ea typeface="Segoe UI" panose="020B0502040204020203" pitchFamily="34" charset="0"/>
                <a:cs typeface="Segoe UI" panose="020B0502040204020203" pitchFamily="34" charset="0"/>
              </a:rPr>
              <a:t>Attention map </a:t>
            </a:r>
            <a:r>
              <a:rPr lang="en-GB" sz="2800" dirty="0">
                <a:latin typeface="+mn-lt"/>
                <a:ea typeface="Segoe UI" panose="020B0502040204020203" pitchFamily="34" charset="0"/>
                <a:cs typeface="Segoe UI" panose="020B0502040204020203" pitchFamily="34" charset="0"/>
              </a:rPr>
              <a:t>weights which pixels are most important in scene   </a:t>
            </a:r>
          </a:p>
          <a:p>
            <a:r>
              <a:rPr lang="en-GB" sz="2800" dirty="0">
                <a:latin typeface="+mn-lt"/>
                <a:ea typeface="Segoe UI" panose="020B0502040204020203" pitchFamily="34" charset="0"/>
                <a:cs typeface="Segoe UI" panose="020B0502040204020203" pitchFamily="34" charset="0"/>
              </a:rPr>
              <a:t>Attention map contains </a:t>
            </a:r>
            <a:r>
              <a:rPr lang="en-GB" sz="2800" b="1" dirty="0">
                <a:latin typeface="+mn-lt"/>
                <a:ea typeface="Segoe UI" panose="020B0502040204020203" pitchFamily="34" charset="0"/>
                <a:cs typeface="Segoe UI" panose="020B0502040204020203" pitchFamily="34" charset="0"/>
              </a:rPr>
              <a:t>pixel specific activations</a:t>
            </a:r>
            <a:r>
              <a:rPr lang="en-GB" sz="2800" dirty="0">
                <a:latin typeface="+mn-lt"/>
                <a:ea typeface="Segoe UI" panose="020B0502040204020203" pitchFamily="34" charset="0"/>
                <a:cs typeface="Segoe UI" panose="020B0502040204020203" pitchFamily="34" charset="0"/>
              </a:rPr>
              <a:t>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scalable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3" y="1766098"/>
                <a:ext cx="7479102"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Three input vectors of dimension:</a:t>
                </a:r>
              </a:p>
              <a:p>
                <a:pPr lvl="1"/>
                <a:r>
                  <a:rPr lang="en-US" sz="2400" dirty="0">
                    <a:latin typeface="+mn-lt"/>
                    <a:cs typeface="Segoe UI" panose="020B0502040204020203" pitchFamily="34" charset="0"/>
                  </a:rPr>
                  <a:t>Q: query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𝑄</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K: key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𝐾</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V: value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𝑉</m:t>
                        </m:r>
                      </m:sub>
                    </m:sSub>
                  </m:oMath>
                </a14:m>
                <a:r>
                  <a:rPr lang="en-US" sz="2400" dirty="0">
                    <a:latin typeface="+mn-lt"/>
                    <a:cs typeface="Segoe UI" panose="020B0502040204020203" pitchFamily="34" charset="0"/>
                  </a:rPr>
                  <a:t>     </a:t>
                </a:r>
              </a:p>
              <a:p>
                <a:r>
                  <a:rPr lang="en-US" sz="2800" dirty="0">
                    <a:latin typeface="+mn-lt"/>
                    <a:cs typeface="Segoe UI" panose="020B0502040204020203" pitchFamily="34" charset="0"/>
                  </a:rPr>
                  <a:t>Attention computed from dot product of </a:t>
                </a:r>
                <a:r>
                  <a:rPr lang="en-US" sz="2800" i="1" dirty="0">
                    <a:latin typeface="+mn-lt"/>
                    <a:cs typeface="Segoe UI" panose="020B0502040204020203" pitchFamily="34" charset="0"/>
                  </a:rPr>
                  <a:t>Q</a:t>
                </a:r>
                <a:r>
                  <a:rPr lang="en-US" sz="2800" dirty="0">
                    <a:latin typeface="+mn-lt"/>
                    <a:cs typeface="Segoe UI" panose="020B0502040204020203" pitchFamily="34" charset="0"/>
                  </a:rPr>
                  <a:t>, </a:t>
                </a:r>
                <a:r>
                  <a:rPr lang="en-US" sz="2800" i="1" dirty="0">
                    <a:latin typeface="+mn-lt"/>
                    <a:cs typeface="Segoe UI" panose="020B0502040204020203" pitchFamily="34" charset="0"/>
                  </a:rPr>
                  <a:t>K</a:t>
                </a:r>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3" y="1766098"/>
                <a:ext cx="7479102" cy="4598126"/>
              </a:xfrm>
              <a:prstGeom prst="rect">
                <a:avLst/>
              </a:prstGeom>
              <a:blipFill>
                <a:blip r:embed="rId3"/>
                <a:stretch>
                  <a:fillRect l="-1467" t="-1326" r="-326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8A00E1-63FC-C61B-EDEE-DEEA1FFB7D05}"/>
              </a:ext>
            </a:extLst>
          </p:cNvPr>
          <p:cNvPicPr>
            <a:picLocks noChangeAspect="1"/>
          </p:cNvPicPr>
          <p:nvPr/>
        </p:nvPicPr>
        <p:blipFill>
          <a:blip r:embed="rId4"/>
          <a:stretch>
            <a:fillRect/>
          </a:stretch>
        </p:blipFill>
        <p:spPr>
          <a:xfrm>
            <a:off x="9206655" y="1635470"/>
            <a:ext cx="2266198" cy="4296947"/>
          </a:xfrm>
          <a:prstGeom prst="rect">
            <a:avLst/>
          </a:prstGeom>
        </p:spPr>
      </p:pic>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41004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177BE-A656-4ACF-6E0C-1C2E614B64E4}"/>
              </a:ext>
            </a:extLst>
          </p:cNvPr>
          <p:cNvPicPr>
            <a:picLocks noChangeAspect="1"/>
          </p:cNvPicPr>
          <p:nvPr/>
        </p:nvPicPr>
        <p:blipFill>
          <a:blip r:embed="rId3"/>
          <a:stretch>
            <a:fillRect/>
          </a:stretch>
        </p:blipFill>
        <p:spPr>
          <a:xfrm>
            <a:off x="9206655" y="1635470"/>
            <a:ext cx="2266198" cy="4296947"/>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scalable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674669" y="1332047"/>
                <a:ext cx="6223843"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674669" y="1332047"/>
                <a:ext cx="6223843" cy="126068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cxnSp>
        <p:nvCxnSpPr>
          <p:cNvPr id="5" name="Straight Arrow Connector 4">
            <a:extLst>
              <a:ext uri="{FF2B5EF4-FFF2-40B4-BE49-F238E27FC236}">
                <a16:creationId xmlns:a16="http://schemas.microsoft.com/office/drawing/2014/main" id="{37CAE09B-2F38-962D-EC43-0460473C892F}"/>
              </a:ext>
            </a:extLst>
          </p:cNvPr>
          <p:cNvCxnSpPr>
            <a:cxnSpLocks/>
            <a:stCxn id="4" idx="3"/>
          </p:cNvCxnSpPr>
          <p:nvPr/>
        </p:nvCxnSpPr>
        <p:spPr>
          <a:xfrm>
            <a:off x="6898512" y="1962388"/>
            <a:ext cx="2957331" cy="189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0FBD29-5CB2-4D3C-90B5-073CDC630148}"/>
                  </a:ext>
                </a:extLst>
              </p:cNvPr>
              <p:cNvSpPr txBox="1">
                <a:spLocks/>
              </p:cNvSpPr>
              <p:nvPr/>
            </p:nvSpPr>
            <p:spPr>
              <a:xfrm>
                <a:off x="1457890" y="2328059"/>
                <a:ext cx="3137260"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oMath>
                  </m:oMathPara>
                </a14:m>
                <a:endParaRPr lang="en-US" sz="2800" dirty="0">
                  <a:latin typeface="+mn-lt"/>
                  <a:cs typeface="Segoe UI" panose="020B0502040204020203" pitchFamily="34" charset="0"/>
                </a:endParaRPr>
              </a:p>
            </p:txBody>
          </p:sp>
        </mc:Choice>
        <mc:Fallback xmlns="">
          <p:sp>
            <p:nvSpPr>
              <p:cNvPr id="10" name="Content Placeholder 2">
                <a:extLst>
                  <a:ext uri="{FF2B5EF4-FFF2-40B4-BE49-F238E27FC236}">
                    <a16:creationId xmlns:a16="http://schemas.microsoft.com/office/drawing/2014/main" id="{020FBD29-5CB2-4D3C-90B5-073CDC630148}"/>
                  </a:ext>
                </a:extLst>
              </p:cNvPr>
              <p:cNvSpPr txBox="1">
                <a:spLocks noRot="1" noChangeAspect="1" noMove="1" noResize="1" noEditPoints="1" noAdjustHandles="1" noChangeArrowheads="1" noChangeShapeType="1" noTextEdit="1"/>
              </p:cNvSpPr>
              <p:nvPr/>
            </p:nvSpPr>
            <p:spPr>
              <a:xfrm>
                <a:off x="1457890" y="2328059"/>
                <a:ext cx="3137260" cy="1260682"/>
              </a:xfrm>
              <a:prstGeom prst="rect">
                <a:avLst/>
              </a:prstGeom>
              <a:blipFill>
                <a:blip r:embed="rId6"/>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13E260B-913D-8ABF-F6AE-04695FE7048D}"/>
              </a:ext>
            </a:extLst>
          </p:cNvPr>
          <p:cNvSpPr txBox="1">
            <a:spLocks/>
          </p:cNvSpPr>
          <p:nvPr/>
        </p:nvSpPr>
        <p:spPr>
          <a:xfrm>
            <a:off x="1883229" y="3699593"/>
            <a:ext cx="5983378" cy="8987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 prevents ‘backward’ information leakage in token sequence</a:t>
            </a:r>
          </a:p>
        </p:txBody>
      </p:sp>
      <p:cxnSp>
        <p:nvCxnSpPr>
          <p:cNvPr id="13" name="Straight Arrow Connector 12">
            <a:extLst>
              <a:ext uri="{FF2B5EF4-FFF2-40B4-BE49-F238E27FC236}">
                <a16:creationId xmlns:a16="http://schemas.microsoft.com/office/drawing/2014/main" id="{F51607DA-6FCA-B104-5012-85DA32BA3896}"/>
              </a:ext>
            </a:extLst>
          </p:cNvPr>
          <p:cNvCxnSpPr>
            <a:cxnSpLocks/>
          </p:cNvCxnSpPr>
          <p:nvPr/>
        </p:nvCxnSpPr>
        <p:spPr>
          <a:xfrm flipV="1">
            <a:off x="4473615" y="2919647"/>
            <a:ext cx="4838218" cy="84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B67D0-150C-8C04-9CC9-19C45127E852}"/>
              </a:ext>
            </a:extLst>
          </p:cNvPr>
          <p:cNvCxnSpPr>
            <a:cxnSpLocks/>
          </p:cNvCxnSpPr>
          <p:nvPr/>
        </p:nvCxnSpPr>
        <p:spPr>
          <a:xfrm flipV="1">
            <a:off x="7639159" y="3660654"/>
            <a:ext cx="1567496" cy="378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14AEB7-F8B4-01CD-4B93-C885B732F416}"/>
                  </a:ext>
                </a:extLst>
              </p:cNvPr>
              <p:cNvSpPr txBox="1">
                <a:spLocks/>
              </p:cNvSpPr>
              <p:nvPr/>
            </p:nvSpPr>
            <p:spPr>
              <a:xfrm>
                <a:off x="4644134" y="4751950"/>
                <a:ext cx="1370191"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num>
                        <m:den>
                          <m:rad>
                            <m:radPr>
                              <m:degHide m:val="on"/>
                              <m:ctrlPr>
                                <a:rPr lang="en-US" sz="2800" i="1">
                                  <a:latin typeface="Cambria Math" panose="02040503050406030204" pitchFamily="18" charset="0"/>
                                  <a:cs typeface="Segoe UI" panose="020B0502040204020203" pitchFamily="34" charset="0"/>
                                </a:rPr>
                              </m:ctrlPr>
                            </m:radPr>
                            <m:deg/>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𝐾</m:t>
                                  </m:r>
                                </m:sub>
                              </m:sSub>
                            </m:e>
                          </m:rad>
                        </m:den>
                      </m:f>
                    </m:oMath>
                  </m:oMathPara>
                </a14:m>
                <a:endParaRPr lang="en-US" sz="2800" dirty="0">
                  <a:latin typeface="+mn-lt"/>
                  <a:cs typeface="Segoe UI" panose="020B0502040204020203" pitchFamily="34" charset="0"/>
                </a:endParaRPr>
              </a:p>
            </p:txBody>
          </p:sp>
        </mc:Choice>
        <mc:Fallback xmlns="">
          <p:sp>
            <p:nvSpPr>
              <p:cNvPr id="19" name="Content Placeholder 2">
                <a:extLst>
                  <a:ext uri="{FF2B5EF4-FFF2-40B4-BE49-F238E27FC236}">
                    <a16:creationId xmlns:a16="http://schemas.microsoft.com/office/drawing/2014/main" id="{2D14AEB7-F8B4-01CD-4B93-C885B732F416}"/>
                  </a:ext>
                </a:extLst>
              </p:cNvPr>
              <p:cNvSpPr txBox="1">
                <a:spLocks noRot="1" noChangeAspect="1" noMove="1" noResize="1" noEditPoints="1" noAdjustHandles="1" noChangeArrowheads="1" noChangeShapeType="1" noTextEdit="1"/>
              </p:cNvSpPr>
              <p:nvPr/>
            </p:nvSpPr>
            <p:spPr>
              <a:xfrm>
                <a:off x="4644134" y="4751950"/>
                <a:ext cx="1370191" cy="12606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4666BD5-1324-8EE9-4CA6-0E5B2B409FAF}"/>
                  </a:ext>
                </a:extLst>
              </p:cNvPr>
              <p:cNvSpPr txBox="1">
                <a:spLocks/>
              </p:cNvSpPr>
              <p:nvPr/>
            </p:nvSpPr>
            <p:spPr>
              <a:xfrm>
                <a:off x="7214367" y="5565504"/>
                <a:ext cx="1049958" cy="47678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oMath>
                  </m:oMathPara>
                </a14:m>
                <a:endParaRPr lang="en-US" sz="2800" dirty="0">
                  <a:latin typeface="+mn-lt"/>
                  <a:cs typeface="Segoe UI" panose="020B0502040204020203" pitchFamily="34" charset="0"/>
                </a:endParaRPr>
              </a:p>
            </p:txBody>
          </p:sp>
        </mc:Choice>
        <mc:Fallback xmlns="">
          <p:sp>
            <p:nvSpPr>
              <p:cNvPr id="20" name="Content Placeholder 2">
                <a:extLst>
                  <a:ext uri="{FF2B5EF4-FFF2-40B4-BE49-F238E27FC236}">
                    <a16:creationId xmlns:a16="http://schemas.microsoft.com/office/drawing/2014/main" id="{A4666BD5-1324-8EE9-4CA6-0E5B2B409FAF}"/>
                  </a:ext>
                </a:extLst>
              </p:cNvPr>
              <p:cNvSpPr txBox="1">
                <a:spLocks noRot="1" noChangeAspect="1" noMove="1" noResize="1" noEditPoints="1" noAdjustHandles="1" noChangeArrowheads="1" noChangeShapeType="1" noTextEdit="1"/>
              </p:cNvSpPr>
              <p:nvPr/>
            </p:nvSpPr>
            <p:spPr>
              <a:xfrm>
                <a:off x="7214367" y="5565504"/>
                <a:ext cx="1049958" cy="476781"/>
              </a:xfrm>
              <a:prstGeom prst="rect">
                <a:avLst/>
              </a:prstGeom>
              <a:blipFill>
                <a:blip r:embed="rId8"/>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BB82D7-5F9E-E029-4209-E63F2BAB2073}"/>
              </a:ext>
            </a:extLst>
          </p:cNvPr>
          <p:cNvCxnSpPr>
            <a:cxnSpLocks/>
            <a:stCxn id="19" idx="3"/>
          </p:cNvCxnSpPr>
          <p:nvPr/>
        </p:nvCxnSpPr>
        <p:spPr>
          <a:xfrm flipV="1">
            <a:off x="6014325" y="4444647"/>
            <a:ext cx="3488904" cy="937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BD48CE-5CEA-F5F0-83A0-4FB2AABCC91A}"/>
              </a:ext>
            </a:extLst>
          </p:cNvPr>
          <p:cNvCxnSpPr>
            <a:cxnSpLocks/>
            <a:stCxn id="20" idx="3"/>
          </p:cNvCxnSpPr>
          <p:nvPr/>
        </p:nvCxnSpPr>
        <p:spPr>
          <a:xfrm flipV="1">
            <a:off x="8264325" y="4974102"/>
            <a:ext cx="1047508" cy="829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scaled dot-product </a:t>
            </a:r>
            <a:r>
              <a:rPr lang="en-US" sz="2800" b="1" dirty="0">
                <a:latin typeface="+mn-lt"/>
                <a:cs typeface="Segoe UI" panose="020B0502040204020203" pitchFamily="34" charset="0"/>
              </a:rPr>
              <a:t>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897114"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For self attention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Where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pixel values </a:t>
                </a:r>
              </a:p>
              <a:p>
                <a:r>
                  <a:rPr lang="en-US" sz="2800" dirty="0">
                    <a:latin typeface="+mn-lt"/>
                    <a:cs typeface="Segoe UI" panose="020B0502040204020203" pitchFamily="34" charset="0"/>
                  </a:rPr>
                  <a:t>In other words, self attention is dot product attention of the image with itself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897114" cy="4598126"/>
              </a:xfrm>
              <a:prstGeom prst="rect">
                <a:avLst/>
              </a:prstGeom>
              <a:blipFill>
                <a:blip r:embed="rId3"/>
                <a:stretch>
                  <a:fillRect l="-1389" t="-1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6151BE-3779-8917-2918-764EEF4D0214}"/>
              </a:ext>
            </a:extLst>
          </p:cNvPr>
          <p:cNvPicPr>
            <a:picLocks noChangeAspect="1"/>
          </p:cNvPicPr>
          <p:nvPr/>
        </p:nvPicPr>
        <p:blipFill>
          <a:blip r:embed="rId4"/>
          <a:stretch>
            <a:fillRect/>
          </a:stretch>
        </p:blipFill>
        <p:spPr>
          <a:xfrm>
            <a:off x="9298114" y="1578498"/>
            <a:ext cx="2266198" cy="4296947"/>
          </a:xfrm>
          <a:prstGeom prst="rect">
            <a:avLst/>
          </a:prstGeom>
        </p:spPr>
      </p:pic>
      <p:sp>
        <p:nvSpPr>
          <p:cNvPr id="8" name="TextBox 7">
            <a:extLst>
              <a:ext uri="{FF2B5EF4-FFF2-40B4-BE49-F238E27FC236}">
                <a16:creationId xmlns:a16="http://schemas.microsoft.com/office/drawing/2014/main" id="{74FA8981-9FCB-AEEB-33B2-712B302B950D}"/>
              </a:ext>
            </a:extLst>
          </p:cNvPr>
          <p:cNvSpPr txBox="1"/>
          <p:nvPr/>
        </p:nvSpPr>
        <p:spPr>
          <a:xfrm>
            <a:off x="9246132" y="5994892"/>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39807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Use multiple scaled dot-product self attention heads to create richer feature map   </a:t>
                </a:r>
              </a:p>
              <a:p>
                <a:r>
                  <a:rPr lang="en-US" sz="2800" dirty="0">
                    <a:latin typeface="+mn-lt"/>
                    <a:cs typeface="Segoe UI" panose="020B0502040204020203" pitchFamily="34" charset="0"/>
                  </a:rPr>
                  <a:t>Each head creates different map </a:t>
                </a:r>
              </a:p>
              <a:p>
                <a:pPr lvl="1"/>
                <a:r>
                  <a:rPr lang="en-US" sz="2400" dirty="0">
                    <a:latin typeface="+mn-lt"/>
                    <a:cs typeface="Segoe UI" panose="020B0502040204020203" pitchFamily="34" charset="0"/>
                  </a:rPr>
                  <a:t>Different maps put attention on different features</a:t>
                </a:r>
              </a:p>
              <a:p>
                <a:pPr lvl="1"/>
                <a:r>
                  <a:rPr lang="en-US" sz="2400" dirty="0">
                    <a:latin typeface="+mn-lt"/>
                    <a:cs typeface="Segoe UI" panose="020B0502040204020203" pitchFamily="34" charset="0"/>
                  </a:rPr>
                  <a:t>Analogous to CNN multi-channel feature maps</a:t>
                </a:r>
              </a:p>
              <a:p>
                <a:r>
                  <a:rPr lang="en-US" sz="2800" dirty="0">
                    <a:latin typeface="+mn-lt"/>
                    <a:cs typeface="Segoe UI" panose="020B0502040204020203" pitchFamily="34" charset="0"/>
                  </a:rPr>
                  <a:t>Learned linear weighted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oMath>
                </a14:m>
                <a:r>
                  <a:rPr lang="en-US" sz="2800" dirty="0">
                    <a:latin typeface="+mn-lt"/>
                    <a:cs typeface="Segoe UI" panose="020B0502040204020203" pitchFamily="34" charset="0"/>
                  </a:rPr>
                  <a:t> ensures each attention map is different          </a:t>
                </a:r>
              </a:p>
            </p:txBody>
          </p:sp>
        </mc:Choice>
        <mc:Fallback>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594056" cy="4598126"/>
              </a:xfrm>
              <a:prstGeom prst="rect">
                <a:avLst/>
              </a:prstGeom>
              <a:blipFill>
                <a:blip r:embed="rId3"/>
                <a:stretch>
                  <a:fillRect l="-1445" t="-13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5"/>
          <a:stretch>
            <a:fillRect/>
          </a:stretch>
        </p:blipFill>
        <p:spPr>
          <a:xfrm>
            <a:off x="8540376" y="1451358"/>
            <a:ext cx="3627240" cy="4692454"/>
          </a:xfrm>
          <a:prstGeom prst="rect">
            <a:avLst/>
          </a:prstGeom>
        </p:spPr>
      </p:pic>
      <p:cxnSp>
        <p:nvCxnSpPr>
          <p:cNvPr id="5" name="Straight Arrow Connector 4">
            <a:extLst>
              <a:ext uri="{FF2B5EF4-FFF2-40B4-BE49-F238E27FC236}">
                <a16:creationId xmlns:a16="http://schemas.microsoft.com/office/drawing/2014/main" id="{C506D521-3947-2D2B-2BBB-8B1523EAF559}"/>
              </a:ext>
            </a:extLst>
          </p:cNvPr>
          <p:cNvCxnSpPr>
            <a:cxnSpLocks/>
          </p:cNvCxnSpPr>
          <p:nvPr/>
        </p:nvCxnSpPr>
        <p:spPr>
          <a:xfrm>
            <a:off x="5701553" y="3119718"/>
            <a:ext cx="2743200" cy="215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2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21502"/>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4"/>
          <a:stretch>
            <a:fillRect/>
          </a:stretch>
        </p:blipFill>
        <p:spPr>
          <a:xfrm>
            <a:off x="8689413" y="1495243"/>
            <a:ext cx="3478203" cy="4499649"/>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67A793B-CEA1-12CE-1B09-5384D3B53668}"/>
                  </a:ext>
                </a:extLst>
              </p:cNvPr>
              <p:cNvSpPr txBox="1">
                <a:spLocks/>
              </p:cNvSpPr>
              <p:nvPr/>
            </p:nvSpPr>
            <p:spPr>
              <a:xfrm>
                <a:off x="2066081" y="2947969"/>
                <a:ext cx="6109516" cy="94141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Concatenate output of </a:t>
                </a:r>
                <a:r>
                  <a:rPr lang="en-US" sz="2800" i="1" dirty="0">
                    <a:latin typeface="+mn-lt"/>
                    <a:cs typeface="Segoe UI" panose="020B0502040204020203" pitchFamily="34" charset="0"/>
                  </a:rPr>
                  <a:t>h </a:t>
                </a:r>
                <a:r>
                  <a:rPr lang="en-US" sz="2800" dirty="0">
                    <a:latin typeface="+mn-lt"/>
                    <a:cs typeface="Segoe UI" panose="020B0502040204020203" pitchFamily="34" charset="0"/>
                  </a:rPr>
                  <a:t>attention heads</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9" name="Content Placeholder 2">
                <a:extLst>
                  <a:ext uri="{FF2B5EF4-FFF2-40B4-BE49-F238E27FC236}">
                    <a16:creationId xmlns:a16="http://schemas.microsoft.com/office/drawing/2014/main" id="{567A793B-CEA1-12CE-1B09-5384D3B53668}"/>
                  </a:ext>
                </a:extLst>
              </p:cNvPr>
              <p:cNvSpPr txBox="1">
                <a:spLocks noRot="1" noChangeAspect="1" noMove="1" noResize="1" noEditPoints="1" noAdjustHandles="1" noChangeArrowheads="1" noChangeShapeType="1" noTextEdit="1"/>
              </p:cNvSpPr>
              <p:nvPr/>
            </p:nvSpPr>
            <p:spPr>
              <a:xfrm>
                <a:off x="2066081" y="2947969"/>
                <a:ext cx="6109516" cy="941419"/>
              </a:xfrm>
              <a:prstGeom prst="rect">
                <a:avLst/>
              </a:prstGeom>
              <a:blipFill>
                <a:blip r:embed="rId5"/>
                <a:stretch>
                  <a:fillRect l="-2096" t="-6494" r="-1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938" y="1431432"/>
                <a:ext cx="7331490" cy="92321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p>
              <a:p>
                <a:pPr marL="0" indent="0">
                  <a:spcBef>
                    <a:spcPts val="0"/>
                  </a:spcBef>
                  <a:buNone/>
                </a:pPr>
                <a:r>
                  <a:rPr lang="en-US" sz="2800" b="1" dirty="0">
                    <a:latin typeface="+mn-lt"/>
                    <a:cs typeface="Segoe UI" panose="020B0502040204020203" pitchFamily="34" charset="0"/>
                  </a:rPr>
                  <a:t>learned weight tensor </a:t>
                </a:r>
                <a14:m>
                  <m:oMath xmlns:m="http://schemas.openxmlformats.org/officeDocument/2006/math">
                    <m:sSup>
                      <m:sSupPr>
                        <m:ctrlPr>
                          <a:rPr lang="en-US" sz="280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cs typeface="Segoe UI" panose="020B0502040204020203" pitchFamily="34" charset="0"/>
                          </a:rPr>
                          <m:t>0</m:t>
                        </m:r>
                      </m:sup>
                    </m:sSup>
                  </m:oMath>
                </a14:m>
                <a:r>
                  <a:rPr lang="en-US" sz="2800" dirty="0">
                    <a:latin typeface="+mn-lt"/>
                    <a:cs typeface="Segoe UI" panose="020B0502040204020203" pitchFamily="34" charset="0"/>
                  </a:rPr>
                  <a:t>    </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𝑀𝑢𝑙𝑡𝑖𝐻𝑒𝑎𝑑</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𝑊</m:t>
                          </m:r>
                        </m:e>
                        <m:sup>
                          <m:r>
                            <a:rPr lang="en-US" sz="2800" i="1">
                              <a:latin typeface="Cambria Math" panose="02040503050406030204" pitchFamily="18" charset="0"/>
                              <a:cs typeface="Segoe UI" panose="020B0502040204020203" pitchFamily="34" charset="0"/>
                            </a:rPr>
                            <m:t>0</m:t>
                          </m:r>
                        </m:sup>
                      </m:sSup>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793938" y="1431432"/>
                <a:ext cx="7331490" cy="923212"/>
              </a:xfrm>
              <a:prstGeom prst="rect">
                <a:avLst/>
              </a:prstGeom>
              <a:blipFill>
                <a:blip r:embed="rId6"/>
                <a:stretch>
                  <a:fillRect l="-1663" t="-6623" b="-4304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C6BC410-830D-88B4-E5F9-8958C985D6E6}"/>
              </a:ext>
            </a:extLst>
          </p:cNvPr>
          <p:cNvCxnSpPr>
            <a:cxnSpLocks/>
            <a:stCxn id="9" idx="3"/>
          </p:cNvCxnSpPr>
          <p:nvPr/>
        </p:nvCxnSpPr>
        <p:spPr>
          <a:xfrm flipV="1">
            <a:off x="8175597" y="2696901"/>
            <a:ext cx="1466114" cy="72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6C8A3EE-1DE2-32E2-7A77-4D5ABF8D45CC}"/>
                  </a:ext>
                </a:extLst>
              </p:cNvPr>
              <p:cNvSpPr txBox="1">
                <a:spLocks/>
              </p:cNvSpPr>
              <p:nvPr/>
            </p:nvSpPr>
            <p:spPr>
              <a:xfrm>
                <a:off x="680445" y="4031274"/>
                <a:ext cx="6848876"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Multi-headed dot product self-attention</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𝑎𝑡𝑡𝑒𝑛𝑡𝑖𝑜𝑛</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A6C8A3EE-1DE2-32E2-7A77-4D5ABF8D45CC}"/>
                  </a:ext>
                </a:extLst>
              </p:cNvPr>
              <p:cNvSpPr txBox="1">
                <a:spLocks noRot="1" noChangeAspect="1" noMove="1" noResize="1" noEditPoints="1" noAdjustHandles="1" noChangeArrowheads="1" noChangeShapeType="1" noTextEdit="1"/>
              </p:cNvSpPr>
              <p:nvPr/>
            </p:nvSpPr>
            <p:spPr>
              <a:xfrm>
                <a:off x="680445" y="4031274"/>
                <a:ext cx="6848876" cy="1168901"/>
              </a:xfrm>
              <a:prstGeom prst="rect">
                <a:avLst/>
              </a:prstGeom>
              <a:blipFill>
                <a:blip r:embed="rId7"/>
                <a:stretch>
                  <a:fillRect l="-1870" t="-468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ADD4D21-A179-9280-9907-A327DDC744B2}"/>
              </a:ext>
            </a:extLst>
          </p:cNvPr>
          <p:cNvCxnSpPr>
            <a:cxnSpLocks/>
            <a:stCxn id="22" idx="3"/>
            <a:endCxn id="7" idx="1"/>
          </p:cNvCxnSpPr>
          <p:nvPr/>
        </p:nvCxnSpPr>
        <p:spPr>
          <a:xfrm flipV="1">
            <a:off x="7529321" y="3745068"/>
            <a:ext cx="1160092" cy="870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6A515FF8-554C-8F28-EABC-3674F67BEF64}"/>
                  </a:ext>
                </a:extLst>
              </p:cNvPr>
              <p:cNvSpPr txBox="1">
                <a:spLocks/>
              </p:cNvSpPr>
              <p:nvPr/>
            </p:nvSpPr>
            <p:spPr>
              <a:xfrm>
                <a:off x="353749" y="5329112"/>
                <a:ext cx="8432157"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inputs with </a:t>
                </a:r>
                <a:r>
                  <a:rPr lang="en-US" sz="2800" b="1" dirty="0">
                    <a:latin typeface="+mn-lt"/>
                    <a:cs typeface="Segoe UI" panose="020B0502040204020203" pitchFamily="34" charset="0"/>
                  </a:rPr>
                  <a:t>learned weight tensors</a:t>
                </a:r>
              </a:p>
              <a:p>
                <a:pPr marL="0" indent="0">
                  <a:spcBef>
                    <a:spcPts val="0"/>
                  </a:spcBef>
                  <a:buNone/>
                </a:pPr>
                <a:r>
                  <a:rPr lang="en-US" sz="2800" dirty="0">
                    <a:latin typeface="+mn-lt"/>
                    <a:cs typeface="Segoe UI" panose="020B0502040204020203" pitchFamily="34" charset="0"/>
                  </a:rPr>
                  <a:t>Ensures independent attention per head</a:t>
                </a:r>
                <a14:m>
                  <m:oMath xmlns:m="http://schemas.openxmlformats.org/officeDocument/2006/math">
                    <m:r>
                      <a:rPr lang="en-US" sz="2800" b="0" i="1" smtClean="0">
                        <a:latin typeface="Cambria Math" panose="02040503050406030204" pitchFamily="18" charset="0"/>
                        <a:cs typeface="Segoe UI" panose="020B0502040204020203" pitchFamily="34" charset="0"/>
                      </a:rPr>
                      <m:t> (</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p:txBody>
          </p:sp>
        </mc:Choice>
        <mc:Fallback xmlns="">
          <p:sp>
            <p:nvSpPr>
              <p:cNvPr id="29" name="Content Placeholder 2">
                <a:extLst>
                  <a:ext uri="{FF2B5EF4-FFF2-40B4-BE49-F238E27FC236}">
                    <a16:creationId xmlns:a16="http://schemas.microsoft.com/office/drawing/2014/main" id="{6A515FF8-554C-8F28-EABC-3674F67BEF64}"/>
                  </a:ext>
                </a:extLst>
              </p:cNvPr>
              <p:cNvSpPr txBox="1">
                <a:spLocks noRot="1" noChangeAspect="1" noMove="1" noResize="1" noEditPoints="1" noAdjustHandles="1" noChangeArrowheads="1" noChangeShapeType="1" noTextEdit="1"/>
              </p:cNvSpPr>
              <p:nvPr/>
            </p:nvSpPr>
            <p:spPr>
              <a:xfrm>
                <a:off x="353749" y="5329112"/>
                <a:ext cx="8432157" cy="1168901"/>
              </a:xfrm>
              <a:prstGeom prst="rect">
                <a:avLst/>
              </a:prstGeom>
              <a:blipFill>
                <a:blip r:embed="rId8"/>
                <a:stretch>
                  <a:fillRect l="-1446" t="-4688" b="-104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C76A24-66F5-0D32-7941-11EF8E7F09EA}"/>
              </a:ext>
            </a:extLst>
          </p:cNvPr>
          <p:cNvCxnSpPr>
            <a:cxnSpLocks/>
          </p:cNvCxnSpPr>
          <p:nvPr/>
        </p:nvCxnSpPr>
        <p:spPr>
          <a:xfrm flipV="1">
            <a:off x="8473440" y="4974387"/>
            <a:ext cx="2534084" cy="705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6CBF76-A6BA-2375-3FF2-115C563C631B}"/>
              </a:ext>
            </a:extLst>
          </p:cNvPr>
          <p:cNvCxnSpPr>
            <a:cxnSpLocks/>
          </p:cNvCxnSpPr>
          <p:nvPr/>
        </p:nvCxnSpPr>
        <p:spPr>
          <a:xfrm flipV="1">
            <a:off x="8473440" y="4982901"/>
            <a:ext cx="1469213" cy="697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CA33D0-758C-23C6-6DFE-F2C8C14114F0}"/>
              </a:ext>
            </a:extLst>
          </p:cNvPr>
          <p:cNvCxnSpPr>
            <a:cxnSpLocks/>
          </p:cNvCxnSpPr>
          <p:nvPr/>
        </p:nvCxnSpPr>
        <p:spPr>
          <a:xfrm flipV="1">
            <a:off x="8473440" y="4982901"/>
            <a:ext cx="338231" cy="642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BCA652-BBF6-EE08-BF4A-DCE36D1CDEDC}"/>
              </a:ext>
            </a:extLst>
          </p:cNvPr>
          <p:cNvCxnSpPr>
            <a:cxnSpLocks/>
            <a:stCxn id="4" idx="3"/>
          </p:cNvCxnSpPr>
          <p:nvPr/>
        </p:nvCxnSpPr>
        <p:spPr>
          <a:xfrm>
            <a:off x="8125428" y="1893038"/>
            <a:ext cx="1632030" cy="135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2"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Transformer Architecture</a:t>
            </a:r>
          </a:p>
        </p:txBody>
      </p:sp>
    </p:spTree>
    <p:extLst>
      <p:ext uri="{BB962C8B-B14F-4D97-AF65-F5344CB8AC3E}">
        <p14:creationId xmlns:p14="http://schemas.microsoft.com/office/powerpoint/2010/main" val="2701881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comprised of multiple </a:t>
            </a:r>
            <a:r>
              <a:rPr lang="en-US" sz="2800" b="1" dirty="0">
                <a:latin typeface="+mn-lt"/>
                <a:cs typeface="Segoe UI" panose="020B0502040204020203" pitchFamily="34" charset="0"/>
              </a:rPr>
              <a:t>transformer layers</a:t>
            </a:r>
          </a:p>
        </p:txBody>
      </p:sp>
      <p:sp>
        <p:nvSpPr>
          <p:cNvPr id="8" name="TextBox 7">
            <a:extLst>
              <a:ext uri="{FF2B5EF4-FFF2-40B4-BE49-F238E27FC236}">
                <a16:creationId xmlns:a16="http://schemas.microsoft.com/office/drawing/2014/main" id="{74FA8981-9FCB-AEEB-33B2-712B302B950D}"/>
              </a:ext>
            </a:extLst>
          </p:cNvPr>
          <p:cNvSpPr txBox="1"/>
          <p:nvPr/>
        </p:nvSpPr>
        <p:spPr>
          <a:xfrm>
            <a:off x="9078927" y="6364224"/>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6A2AFCFD-105B-73BF-A267-08D20944D62C}"/>
              </a:ext>
            </a:extLst>
          </p:cNvPr>
          <p:cNvPicPr>
            <a:picLocks noChangeAspect="1"/>
          </p:cNvPicPr>
          <p:nvPr/>
        </p:nvPicPr>
        <p:blipFill>
          <a:blip r:embed="rId4"/>
          <a:stretch>
            <a:fillRect/>
          </a:stretch>
        </p:blipFill>
        <p:spPr>
          <a:xfrm>
            <a:off x="8283250" y="1278720"/>
            <a:ext cx="3453491" cy="4994718"/>
          </a:xfrm>
          <a:prstGeom prst="rect">
            <a:avLst/>
          </a:prstGeom>
        </p:spPr>
      </p:pic>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Transformer architecture uses multiple transformer layers</a:t>
            </a:r>
          </a:p>
          <a:p>
            <a:r>
              <a:rPr lang="en-US" sz="2800" dirty="0">
                <a:latin typeface="+mn-lt"/>
                <a:cs typeface="Segoe UI" panose="020B0502040204020203" pitchFamily="34" charset="0"/>
              </a:rPr>
              <a:t>Is an </a:t>
            </a:r>
            <a:r>
              <a:rPr lang="en-US" sz="2800" b="1" dirty="0">
                <a:latin typeface="+mn-lt"/>
                <a:cs typeface="Segoe UI" panose="020B0502040204020203" pitchFamily="34" charset="0"/>
              </a:rPr>
              <a:t>encoder-decoder</a:t>
            </a:r>
            <a:r>
              <a:rPr lang="en-US" sz="2800" dirty="0">
                <a:latin typeface="+mn-lt"/>
                <a:cs typeface="Segoe UI" panose="020B0502040204020203" pitchFamily="34" charset="0"/>
              </a:rPr>
              <a:t> architecture</a:t>
            </a:r>
          </a:p>
          <a:p>
            <a:r>
              <a:rPr lang="en-US" sz="2800" dirty="0">
                <a:latin typeface="+mn-lt"/>
                <a:cs typeface="Segoe UI" panose="020B0502040204020203" pitchFamily="34" charset="0"/>
              </a:rPr>
              <a:t>Each transformer layer is composed of three units   </a:t>
            </a:r>
          </a:p>
          <a:p>
            <a:pPr lvl="1"/>
            <a:r>
              <a:rPr lang="en-US" sz="2400" b="1" dirty="0">
                <a:solidFill>
                  <a:schemeClr val="tx2"/>
                </a:solidFill>
                <a:latin typeface="+mn-lt"/>
                <a:cs typeface="Segoe UI" panose="020B0502040204020203" pitchFamily="34" charset="0"/>
              </a:rPr>
              <a:t>Input encodes </a:t>
            </a:r>
            <a:r>
              <a:rPr lang="en-US" sz="2400" dirty="0">
                <a:solidFill>
                  <a:schemeClr val="tx2"/>
                </a:solidFill>
                <a:latin typeface="+mn-lt"/>
                <a:cs typeface="Segoe UI" panose="020B0502040204020203" pitchFamily="34" charset="0"/>
              </a:rPr>
              <a:t>data values – image    </a:t>
            </a:r>
          </a:p>
          <a:p>
            <a:pPr lvl="1"/>
            <a:r>
              <a:rPr lang="en-US" sz="2400" b="1" dirty="0">
                <a:solidFill>
                  <a:srgbClr val="C00000"/>
                </a:solidFill>
                <a:latin typeface="+mn-lt"/>
                <a:cs typeface="Segoe UI" panose="020B0502040204020203" pitchFamily="34" charset="0"/>
              </a:rPr>
              <a:t>Outputs encoded </a:t>
            </a:r>
            <a:r>
              <a:rPr lang="en-US" sz="2400" dirty="0">
                <a:solidFill>
                  <a:srgbClr val="C00000"/>
                </a:solidFill>
                <a:latin typeface="+mn-lt"/>
                <a:cs typeface="Segoe UI" panose="020B0502040204020203" pitchFamily="34" charset="0"/>
              </a:rPr>
              <a:t>from </a:t>
            </a:r>
            <a:r>
              <a:rPr lang="en-US" sz="2400" b="1" dirty="0">
                <a:solidFill>
                  <a:srgbClr val="C00000"/>
                </a:solidFill>
                <a:latin typeface="+mn-lt"/>
                <a:cs typeface="Segoe UI" panose="020B0502040204020203" pitchFamily="34" charset="0"/>
              </a:rPr>
              <a:t>previous layers   </a:t>
            </a:r>
          </a:p>
          <a:p>
            <a:pPr lvl="1"/>
            <a:r>
              <a:rPr lang="en-US" sz="2400" dirty="0">
                <a:solidFill>
                  <a:srgbClr val="00B050"/>
                </a:solidFill>
                <a:latin typeface="+mn-lt"/>
                <a:cs typeface="Segoe UI" panose="020B0502040204020203" pitchFamily="34" charset="0"/>
              </a:rPr>
              <a:t>Output, </a:t>
            </a:r>
            <a:r>
              <a:rPr lang="en-US" sz="2400" b="1" dirty="0">
                <a:solidFill>
                  <a:srgbClr val="00B050"/>
                </a:solidFill>
                <a:latin typeface="+mn-lt"/>
                <a:cs typeface="Segoe UI" panose="020B0502040204020203" pitchFamily="34" charset="0"/>
              </a:rPr>
              <a:t>decoder</a:t>
            </a:r>
            <a:r>
              <a:rPr lang="en-US" sz="2400" dirty="0">
                <a:solidFill>
                  <a:srgbClr val="00B050"/>
                </a:solidFill>
                <a:latin typeface="+mn-lt"/>
                <a:cs typeface="Segoe UI" panose="020B0502040204020203" pitchFamily="34" charset="0"/>
              </a:rPr>
              <a:t> producing probabilities</a:t>
            </a:r>
          </a:p>
        </p:txBody>
      </p:sp>
      <p:sp>
        <p:nvSpPr>
          <p:cNvPr id="10" name="Rectangle: Rounded Corners 9">
            <a:extLst>
              <a:ext uri="{FF2B5EF4-FFF2-40B4-BE49-F238E27FC236}">
                <a16:creationId xmlns:a16="http://schemas.microsoft.com/office/drawing/2014/main" id="{50C61A27-B11B-EC63-00C9-C71458D683AA}"/>
              </a:ext>
            </a:extLst>
          </p:cNvPr>
          <p:cNvSpPr/>
          <p:nvPr/>
        </p:nvSpPr>
        <p:spPr>
          <a:xfrm>
            <a:off x="8412480" y="3009682"/>
            <a:ext cx="1525742" cy="3145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9795EA-E98B-D460-B376-FD5554EE48CB}"/>
              </a:ext>
            </a:extLst>
          </p:cNvPr>
          <p:cNvSpPr/>
          <p:nvPr/>
        </p:nvSpPr>
        <p:spPr>
          <a:xfrm>
            <a:off x="10144825" y="3859681"/>
            <a:ext cx="1525742" cy="24543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17DA2CD-97C3-16B1-426D-7C9AB41BAEE6}"/>
              </a:ext>
            </a:extLst>
          </p:cNvPr>
          <p:cNvSpPr/>
          <p:nvPr/>
        </p:nvSpPr>
        <p:spPr>
          <a:xfrm>
            <a:off x="10144825" y="1278720"/>
            <a:ext cx="1525742" cy="24973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1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483686" y="898447"/>
            <a:ext cx="11525250" cy="819755"/>
          </a:xfrm>
        </p:spPr>
        <p:txBody>
          <a:bodyPr/>
          <a:lstStyle/>
          <a:p>
            <a:pPr marL="0" indent="0">
              <a:buNone/>
            </a:pPr>
            <a:r>
              <a:rPr lang="en-US" sz="2800" dirty="0">
                <a:latin typeface="+mn-lt"/>
                <a:cs typeface="Segoe UI" panose="020B0502040204020203" pitchFamily="34" charset="0"/>
              </a:rPr>
              <a:t>Dot product self attention head for </a:t>
            </a:r>
            <a:r>
              <a:rPr lang="en-US" sz="2800" b="1" dirty="0">
                <a:latin typeface="+mn-lt"/>
                <a:cs typeface="Segoe UI" panose="020B0502040204020203" pitchFamily="34" charset="0"/>
              </a:rPr>
              <a:t>input encoder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634" y="5610348"/>
            <a:ext cx="6929899"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Linear embedding with </a:t>
            </a:r>
            <a:r>
              <a:rPr lang="en-US" sz="2800" b="1" dirty="0">
                <a:latin typeface="+mn-lt"/>
                <a:cs typeface="Segoe UI" panose="020B0502040204020203" pitchFamily="34" charset="0"/>
              </a:rPr>
              <a:t>learned weight tensor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DC70632D-3612-E6EF-05C5-D7736809905D}"/>
              </a:ext>
            </a:extLst>
          </p:cNvPr>
          <p:cNvPicPr>
            <a:picLocks noChangeAspect="1"/>
          </p:cNvPicPr>
          <p:nvPr/>
        </p:nvPicPr>
        <p:blipFill>
          <a:blip r:embed="rId4"/>
          <a:stretch>
            <a:fillRect/>
          </a:stretch>
        </p:blipFill>
        <p:spPr>
          <a:xfrm>
            <a:off x="9168851" y="1723817"/>
            <a:ext cx="2374560" cy="4318468"/>
          </a:xfrm>
          <a:prstGeom prst="rect">
            <a:avLst/>
          </a:prstGeom>
        </p:spPr>
      </p:pic>
      <p:cxnSp>
        <p:nvCxnSpPr>
          <p:cNvPr id="10" name="Straight Arrow Connector 9">
            <a:extLst>
              <a:ext uri="{FF2B5EF4-FFF2-40B4-BE49-F238E27FC236}">
                <a16:creationId xmlns:a16="http://schemas.microsoft.com/office/drawing/2014/main" id="{B49E1021-A2F6-DC0C-2DB0-625DBFE02FC7}"/>
              </a:ext>
            </a:extLst>
          </p:cNvPr>
          <p:cNvCxnSpPr>
            <a:cxnSpLocks/>
            <a:stCxn id="4" idx="3"/>
          </p:cNvCxnSpPr>
          <p:nvPr/>
        </p:nvCxnSpPr>
        <p:spPr>
          <a:xfrm flipV="1">
            <a:off x="7723533" y="5237576"/>
            <a:ext cx="2450614" cy="661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7BD8E3F-CB5E-BC9A-06C5-5D5397988332}"/>
                  </a:ext>
                </a:extLst>
              </p:cNvPr>
              <p:cNvSpPr txBox="1">
                <a:spLocks/>
              </p:cNvSpPr>
              <p:nvPr/>
            </p:nvSpPr>
            <p:spPr>
              <a:xfrm>
                <a:off x="1593040" y="3847114"/>
                <a:ext cx="6314512" cy="149310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of inputs </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r>
                            <m:rPr>
                              <m:sty m:val="p"/>
                            </m:rPr>
                            <a:rPr lang="en-US" sz="2800" b="0" i="0" smtClean="0">
                              <a:latin typeface="Cambria Math" panose="02040503050406030204" pitchFamily="18" charset="0"/>
                              <a:cs typeface="Segoe UI" panose="020B0502040204020203" pitchFamily="34" charset="0"/>
                            </a:rPr>
                            <m:t>sin</m:t>
                          </m:r>
                        </m:fName>
                        <m:e>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e>
                      </m:func>
                    </m:oMath>
                  </m:oMathPara>
                </a14:m>
                <a:endParaRPr lang="en-US" sz="2800" dirty="0">
                  <a:latin typeface="+mn-lt"/>
                  <a:cs typeface="Segoe UI" panose="020B0502040204020203"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cos</m:t>
                      </m:r>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oMath>
                  </m:oMathPara>
                </a14:m>
                <a:endParaRPr lang="en-US" sz="2800"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47BD8E3F-CB5E-BC9A-06C5-5D5397988332}"/>
                  </a:ext>
                </a:extLst>
              </p:cNvPr>
              <p:cNvSpPr txBox="1">
                <a:spLocks noRot="1" noChangeAspect="1" noMove="1" noResize="1" noEditPoints="1" noAdjustHandles="1" noChangeArrowheads="1" noChangeShapeType="1" noTextEdit="1"/>
              </p:cNvSpPr>
              <p:nvPr/>
            </p:nvSpPr>
            <p:spPr>
              <a:xfrm>
                <a:off x="1593040" y="3847114"/>
                <a:ext cx="6314512" cy="1493100"/>
              </a:xfrm>
              <a:prstGeom prst="rect">
                <a:avLst/>
              </a:prstGeom>
              <a:blipFill>
                <a:blip r:embed="rId5"/>
                <a:stretch>
                  <a:fillRect l="-1931" t="-367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218948-DEDA-44C7-F3E3-D44386D3CBE0}"/>
              </a:ext>
            </a:extLst>
          </p:cNvPr>
          <p:cNvCxnSpPr>
            <a:cxnSpLocks/>
            <a:stCxn id="13" idx="3"/>
          </p:cNvCxnSpPr>
          <p:nvPr/>
        </p:nvCxnSpPr>
        <p:spPr>
          <a:xfrm flipV="1">
            <a:off x="7907552" y="4554427"/>
            <a:ext cx="1261299" cy="3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3216797" y="3140427"/>
            <a:ext cx="5758405"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dot product self-attention</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a:off x="8975202" y="3429164"/>
            <a:ext cx="1198945" cy="189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5599581" y="1694093"/>
            <a:ext cx="2263373"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7862954" y="1982830"/>
            <a:ext cx="1958165" cy="31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65DC72-7088-6136-2A5A-38A05B39D3E8}"/>
              </a:ext>
            </a:extLst>
          </p:cNvPr>
          <p:cNvCxnSpPr>
            <a:cxnSpLocks/>
            <a:stCxn id="24" idx="3"/>
          </p:cNvCxnSpPr>
          <p:nvPr/>
        </p:nvCxnSpPr>
        <p:spPr>
          <a:xfrm>
            <a:off x="7862954" y="1982830"/>
            <a:ext cx="2033400" cy="1236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446917" y="2451820"/>
            <a:ext cx="741603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layer with </a:t>
            </a:r>
            <a:r>
              <a:rPr lang="en-US" sz="2800" b="1" dirty="0">
                <a:latin typeface="+mn-lt"/>
                <a:cs typeface="Segoe UI" panose="020B0502040204020203" pitchFamily="34" charset="0"/>
              </a:rPr>
              <a:t>learned weight tensor</a:t>
            </a: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7862954" y="2485465"/>
            <a:ext cx="2311193" cy="255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4"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48738A-FAAB-7EDD-57AA-7C358CA01A21}"/>
              </a:ext>
            </a:extLst>
          </p:cNvPr>
          <p:cNvPicPr>
            <a:picLocks noChangeAspect="1"/>
          </p:cNvPicPr>
          <p:nvPr/>
        </p:nvPicPr>
        <p:blipFill>
          <a:blip r:embed="rId3"/>
          <a:stretch>
            <a:fillRect/>
          </a:stretch>
        </p:blipFill>
        <p:spPr>
          <a:xfrm>
            <a:off x="9610332" y="1148624"/>
            <a:ext cx="2439087" cy="4893661"/>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Dot product multi-headed self attention </a:t>
            </a:r>
            <a:r>
              <a:rPr lang="en-US" sz="2800" b="1" dirty="0">
                <a:latin typeface="+mn-lt"/>
                <a:cs typeface="Segoe UI" panose="020B0502040204020203" pitchFamily="34" charset="0"/>
              </a:rPr>
              <a:t>output decoder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518098" y="5146533"/>
            <a:ext cx="6906326" cy="114736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self-attention with K, Q from input encoder and V from previous layer encoder</a:t>
            </a:r>
            <a:endParaRPr lang="en-US" sz="2800" b="1" dirty="0">
              <a:latin typeface="+mn-lt"/>
              <a:cs typeface="Segoe UI" panose="020B0502040204020203" pitchFamily="34" charset="0"/>
            </a:endParaRPr>
          </a:p>
        </p:txBody>
      </p:sp>
      <p:sp>
        <p:nvSpPr>
          <p:cNvPr id="8" name="TextBox 7">
            <a:extLst>
              <a:ext uri="{FF2B5EF4-FFF2-40B4-BE49-F238E27FC236}">
                <a16:creationId xmlns:a16="http://schemas.microsoft.com/office/drawing/2014/main" id="{74FA8981-9FCB-AEEB-33B2-712B302B950D}"/>
              </a:ext>
            </a:extLst>
          </p:cNvPr>
          <p:cNvSpPr txBox="1"/>
          <p:nvPr/>
        </p:nvSpPr>
        <p:spPr>
          <a:xfrm>
            <a:off x="9002604" y="6306452"/>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cxnSp>
        <p:nvCxnSpPr>
          <p:cNvPr id="14" name="Straight Arrow Connector 13">
            <a:extLst>
              <a:ext uri="{FF2B5EF4-FFF2-40B4-BE49-F238E27FC236}">
                <a16:creationId xmlns:a16="http://schemas.microsoft.com/office/drawing/2014/main" id="{E5218948-DEDA-44C7-F3E3-D44386D3CBE0}"/>
              </a:ext>
            </a:extLst>
          </p:cNvPr>
          <p:cNvCxnSpPr>
            <a:cxnSpLocks/>
            <a:stCxn id="60" idx="3"/>
          </p:cNvCxnSpPr>
          <p:nvPr/>
        </p:nvCxnSpPr>
        <p:spPr>
          <a:xfrm>
            <a:off x="8113509" y="4784567"/>
            <a:ext cx="1661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1446835" y="3791963"/>
            <a:ext cx="7888148"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network with </a:t>
            </a:r>
            <a:r>
              <a:rPr lang="en-US" sz="2800" b="1" dirty="0">
                <a:latin typeface="+mn-lt"/>
                <a:cs typeface="Segoe UI" panose="020B0502040204020203" pitchFamily="34" charset="0"/>
              </a:rPr>
              <a:t>learned weight tensor</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flipV="1">
            <a:off x="9334983" y="4014807"/>
            <a:ext cx="596095" cy="65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2795087" y="1881760"/>
            <a:ext cx="616726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mn-lt"/>
                <a:cs typeface="Segoe UI" panose="020B0502040204020203" pitchFamily="34" charset="0"/>
              </a:rPr>
              <a:t>Softmax</a:t>
            </a:r>
            <a:r>
              <a:rPr lang="en-US" sz="2800" dirty="0">
                <a:latin typeface="+mn-lt"/>
                <a:cs typeface="Segoe UI" panose="020B0502040204020203" pitchFamily="34" charset="0"/>
              </a:rPr>
              <a:t> squashes output to probabilities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8962351" y="2170497"/>
            <a:ext cx="1020614" cy="41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312516" y="2666182"/>
            <a:ext cx="946230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r>
              <a:rPr lang="en-US" sz="2800" b="1" dirty="0">
                <a:latin typeface="+mn-lt"/>
                <a:cs typeface="Segoe UI" panose="020B0502040204020203" pitchFamily="34" charset="0"/>
              </a:rPr>
              <a:t>learned weight tensor</a:t>
            </a:r>
            <a:endParaRPr lang="en-US" sz="2800" dirty="0">
              <a:latin typeface="+mn-lt"/>
              <a:cs typeface="Segoe UI" panose="020B0502040204020203" pitchFamily="34" charset="0"/>
            </a:endParaRP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9774820" y="2801073"/>
            <a:ext cx="231494" cy="153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0E95579B-F749-4B1F-ED2F-F52AAAA17855}"/>
              </a:ext>
            </a:extLst>
          </p:cNvPr>
          <p:cNvSpPr txBox="1">
            <a:spLocks/>
          </p:cNvSpPr>
          <p:nvPr/>
        </p:nvSpPr>
        <p:spPr>
          <a:xfrm>
            <a:off x="1029803" y="4495830"/>
            <a:ext cx="7083706"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 of V from previous layer encoder</a:t>
            </a:r>
          </a:p>
        </p:txBody>
      </p:sp>
      <p:sp>
        <p:nvSpPr>
          <p:cNvPr id="70" name="Content Placeholder 2">
            <a:extLst>
              <a:ext uri="{FF2B5EF4-FFF2-40B4-BE49-F238E27FC236}">
                <a16:creationId xmlns:a16="http://schemas.microsoft.com/office/drawing/2014/main" id="{8791A7BF-019F-273F-906E-8136F4989283}"/>
              </a:ext>
            </a:extLst>
          </p:cNvPr>
          <p:cNvSpPr txBox="1">
            <a:spLocks/>
          </p:cNvSpPr>
          <p:nvPr/>
        </p:nvSpPr>
        <p:spPr>
          <a:xfrm>
            <a:off x="6849827" y="3197201"/>
            <a:ext cx="215277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a:t>
            </a:r>
          </a:p>
        </p:txBody>
      </p:sp>
      <p:cxnSp>
        <p:nvCxnSpPr>
          <p:cNvPr id="71" name="Straight Arrow Connector 70">
            <a:extLst>
              <a:ext uri="{FF2B5EF4-FFF2-40B4-BE49-F238E27FC236}">
                <a16:creationId xmlns:a16="http://schemas.microsoft.com/office/drawing/2014/main" id="{BF101328-91FD-7883-9C78-5A005EC28C2B}"/>
              </a:ext>
            </a:extLst>
          </p:cNvPr>
          <p:cNvCxnSpPr>
            <a:cxnSpLocks/>
            <a:stCxn id="70" idx="3"/>
          </p:cNvCxnSpPr>
          <p:nvPr/>
        </p:nvCxnSpPr>
        <p:spPr>
          <a:xfrm flipV="1">
            <a:off x="9002604" y="3429000"/>
            <a:ext cx="928474" cy="56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FE0A4EDF-F9A4-A444-AA17-E6AD24C2DB53}"/>
              </a:ext>
            </a:extLst>
          </p:cNvPr>
          <p:cNvSpPr txBox="1">
            <a:spLocks/>
          </p:cNvSpPr>
          <p:nvPr/>
        </p:nvSpPr>
        <p:spPr>
          <a:xfrm>
            <a:off x="8821596" y="5535549"/>
            <a:ext cx="929492"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K</a:t>
            </a:r>
            <a:r>
              <a:rPr lang="en-US" sz="2800" dirty="0">
                <a:latin typeface="+mn-lt"/>
                <a:cs typeface="Segoe UI" panose="020B0502040204020203" pitchFamily="34" charset="0"/>
              </a:rPr>
              <a:t>, </a:t>
            </a:r>
            <a:r>
              <a:rPr lang="en-US" sz="2800" b="1" dirty="0">
                <a:latin typeface="+mn-lt"/>
                <a:cs typeface="Segoe UI" panose="020B0502040204020203" pitchFamily="34" charset="0"/>
              </a:rPr>
              <a:t>Q</a:t>
            </a:r>
          </a:p>
        </p:txBody>
      </p:sp>
      <p:sp>
        <p:nvSpPr>
          <p:cNvPr id="93" name="Content Placeholder 2">
            <a:extLst>
              <a:ext uri="{FF2B5EF4-FFF2-40B4-BE49-F238E27FC236}">
                <a16:creationId xmlns:a16="http://schemas.microsoft.com/office/drawing/2014/main" id="{07DDF4A2-43D5-8815-9BE5-C2EE2D394348}"/>
              </a:ext>
            </a:extLst>
          </p:cNvPr>
          <p:cNvSpPr txBox="1">
            <a:spLocks/>
          </p:cNvSpPr>
          <p:nvPr/>
        </p:nvSpPr>
        <p:spPr>
          <a:xfrm>
            <a:off x="10449122" y="5937120"/>
            <a:ext cx="485775"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V</a:t>
            </a:r>
          </a:p>
        </p:txBody>
      </p:sp>
      <p:cxnSp>
        <p:nvCxnSpPr>
          <p:cNvPr id="5" name="Straight Arrow Connector 4">
            <a:extLst>
              <a:ext uri="{FF2B5EF4-FFF2-40B4-BE49-F238E27FC236}">
                <a16:creationId xmlns:a16="http://schemas.microsoft.com/office/drawing/2014/main" id="{CEDD7AD1-98D1-0E85-0C57-3146A204ECE7}"/>
              </a:ext>
            </a:extLst>
          </p:cNvPr>
          <p:cNvCxnSpPr>
            <a:cxnSpLocks/>
          </p:cNvCxnSpPr>
          <p:nvPr/>
        </p:nvCxnSpPr>
        <p:spPr>
          <a:xfrm>
            <a:off x="7349639" y="5595967"/>
            <a:ext cx="1471957" cy="2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4" grpId="0"/>
      <p:bldP spid="34" grpId="0"/>
      <p:bldP spid="60"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More advanced pretrained models can be found in </a:t>
            </a:r>
            <a:r>
              <a:rPr lang="en-GB" sz="2400" dirty="0" err="1">
                <a:latin typeface="+mn-lt"/>
                <a:ea typeface="Segoe UI" panose="020B0502040204020203" pitchFamily="34" charset="0"/>
                <a:cs typeface="Segoe UI" panose="020B0502040204020203" pitchFamily="34" charset="0"/>
                <a:hlinkClick r:id="rId4"/>
              </a:rPr>
              <a:t>KerasHub</a:t>
            </a:r>
            <a:r>
              <a:rPr lang="en-GB" sz="2400" dirty="0">
                <a:latin typeface="+mn-lt"/>
                <a:ea typeface="Segoe UI" panose="020B0502040204020203" pitchFamily="34" charset="0"/>
                <a:cs typeface="Segoe UI" panose="020B0502040204020203" pitchFamily="34" charset="0"/>
                <a:hlinkClick r:id="rId4"/>
              </a:rPr>
              <a:t> Model Architectures</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Patterns of 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Vision Transformer (</a:t>
            </a:r>
            <a:r>
              <a:rPr lang="en-US" sz="4400" dirty="0" err="1">
                <a:latin typeface="+mn-lt"/>
              </a:rPr>
              <a:t>ViT</a:t>
            </a:r>
            <a:r>
              <a:rPr lang="en-US" sz="4400" dirty="0">
                <a:latin typeface="+mn-lt"/>
              </a:rPr>
              <a:t>) Architecture</a:t>
            </a:r>
          </a:p>
        </p:txBody>
      </p:sp>
    </p:spTree>
    <p:extLst>
      <p:ext uri="{BB962C8B-B14F-4D97-AF65-F5344CB8AC3E}">
        <p14:creationId xmlns:p14="http://schemas.microsoft.com/office/powerpoint/2010/main" val="193370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Vision Transformer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775677"/>
            <a:ext cx="11229894" cy="605920"/>
          </a:xfrm>
        </p:spPr>
        <p:txBody>
          <a:bodyPr/>
          <a:lstStyle/>
          <a:p>
            <a:pPr marL="0" indent="0">
              <a:buNone/>
            </a:pPr>
            <a:r>
              <a:rPr lang="en-US" sz="2800" dirty="0">
                <a:latin typeface="+mn-lt"/>
                <a:cs typeface="Segoe UI" panose="020B0502040204020203" pitchFamily="34" charset="0"/>
              </a:rPr>
              <a:t>We now have all the components to put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together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892697" y="1312768"/>
            <a:ext cx="545167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Fully connected multi-layer classifier uses attention feature map</a:t>
            </a:r>
          </a:p>
        </p:txBody>
      </p:sp>
      <p:sp>
        <p:nvSpPr>
          <p:cNvPr id="7" name="TextBox 6">
            <a:extLst>
              <a:ext uri="{FF2B5EF4-FFF2-40B4-BE49-F238E27FC236}">
                <a16:creationId xmlns:a16="http://schemas.microsoft.com/office/drawing/2014/main" id="{ACE3293D-9FF9-6867-2FE5-4AA9D4C416A8}"/>
              </a:ext>
            </a:extLst>
          </p:cNvPr>
          <p:cNvSpPr txBox="1"/>
          <p:nvPr/>
        </p:nvSpPr>
        <p:spPr>
          <a:xfrm>
            <a:off x="8882366" y="5653122"/>
            <a:ext cx="3152336"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8812706F-20F8-672A-BF01-C4A8E5ACDA0D}"/>
              </a:ext>
            </a:extLst>
          </p:cNvPr>
          <p:cNvPicPr>
            <a:picLocks noChangeAspect="1"/>
          </p:cNvPicPr>
          <p:nvPr/>
        </p:nvPicPr>
        <p:blipFill>
          <a:blip r:embed="rId4"/>
          <a:stretch>
            <a:fillRect/>
          </a:stretch>
        </p:blipFill>
        <p:spPr>
          <a:xfrm>
            <a:off x="6418162" y="1320606"/>
            <a:ext cx="5698766" cy="4253426"/>
          </a:xfrm>
          <a:prstGeom prst="rect">
            <a:avLst/>
          </a:prstGeom>
        </p:spPr>
      </p:pic>
      <p:cxnSp>
        <p:nvCxnSpPr>
          <p:cNvPr id="8" name="Straight Arrow Connector 7">
            <a:extLst>
              <a:ext uri="{FF2B5EF4-FFF2-40B4-BE49-F238E27FC236}">
                <a16:creationId xmlns:a16="http://schemas.microsoft.com/office/drawing/2014/main" id="{43A7192C-BB6A-8EAE-D49D-239F2076F91D}"/>
              </a:ext>
            </a:extLst>
          </p:cNvPr>
          <p:cNvCxnSpPr>
            <a:cxnSpLocks/>
            <a:stCxn id="9" idx="3"/>
          </p:cNvCxnSpPr>
          <p:nvPr/>
        </p:nvCxnSpPr>
        <p:spPr>
          <a:xfrm>
            <a:off x="6344373" y="1775246"/>
            <a:ext cx="409455" cy="433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9A7EC06-0CE1-9FD2-C1DB-005CA3314827}"/>
              </a:ext>
            </a:extLst>
          </p:cNvPr>
          <p:cNvSpPr txBox="1">
            <a:spLocks/>
          </p:cNvSpPr>
          <p:nvPr/>
        </p:nvSpPr>
        <p:spPr>
          <a:xfrm>
            <a:off x="2914995" y="6202125"/>
            <a:ext cx="4833241"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Sequence of patches, tokens</a:t>
            </a:r>
          </a:p>
        </p:txBody>
      </p:sp>
      <p:cxnSp>
        <p:nvCxnSpPr>
          <p:cNvPr id="13" name="Straight Arrow Connector 12">
            <a:extLst>
              <a:ext uri="{FF2B5EF4-FFF2-40B4-BE49-F238E27FC236}">
                <a16:creationId xmlns:a16="http://schemas.microsoft.com/office/drawing/2014/main" id="{AB88D104-524C-88D3-CDDC-83058FED9853}"/>
              </a:ext>
            </a:extLst>
          </p:cNvPr>
          <p:cNvCxnSpPr>
            <a:cxnSpLocks/>
            <a:stCxn id="12" idx="3"/>
          </p:cNvCxnSpPr>
          <p:nvPr/>
        </p:nvCxnSpPr>
        <p:spPr>
          <a:xfrm flipV="1">
            <a:off x="7748236" y="5253771"/>
            <a:ext cx="1212884" cy="1251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7C8DF70-A3AF-3D15-A1D5-4F8AC76E28CA}"/>
              </a:ext>
            </a:extLst>
          </p:cNvPr>
          <p:cNvSpPr txBox="1">
            <a:spLocks/>
          </p:cNvSpPr>
          <p:nvPr/>
        </p:nvSpPr>
        <p:spPr>
          <a:xfrm>
            <a:off x="594361" y="5819091"/>
            <a:ext cx="5501639"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1. Partition input image into patches</a:t>
            </a:r>
          </a:p>
        </p:txBody>
      </p:sp>
      <p:cxnSp>
        <p:nvCxnSpPr>
          <p:cNvPr id="18" name="Straight Arrow Connector 17">
            <a:extLst>
              <a:ext uri="{FF2B5EF4-FFF2-40B4-BE49-F238E27FC236}">
                <a16:creationId xmlns:a16="http://schemas.microsoft.com/office/drawing/2014/main" id="{4937E906-7988-00DF-5B6D-363086FC7556}"/>
              </a:ext>
            </a:extLst>
          </p:cNvPr>
          <p:cNvCxnSpPr>
            <a:cxnSpLocks/>
            <a:stCxn id="17" idx="3"/>
          </p:cNvCxnSpPr>
          <p:nvPr/>
        </p:nvCxnSpPr>
        <p:spPr>
          <a:xfrm flipV="1">
            <a:off x="6096000" y="5436057"/>
            <a:ext cx="437063" cy="68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E9CE9CF-EF84-361C-ACF8-D5E5736B8679}"/>
              </a:ext>
            </a:extLst>
          </p:cNvPr>
          <p:cNvSpPr txBox="1">
            <a:spLocks/>
          </p:cNvSpPr>
          <p:nvPr/>
        </p:nvSpPr>
        <p:spPr>
          <a:xfrm>
            <a:off x="453303" y="4582483"/>
            <a:ext cx="5741043" cy="10152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a:t>
            </a:r>
            <a:r>
              <a:rPr lang="en-US" sz="2800" b="1" dirty="0">
                <a:latin typeface="+mn-lt"/>
                <a:cs typeface="Segoe UI" panose="020B0502040204020203" pitchFamily="34" charset="0"/>
              </a:rPr>
              <a:t>Sequence of linear patch embeddings (tokens) </a:t>
            </a:r>
            <a:r>
              <a:rPr lang="en-US" sz="2800" dirty="0">
                <a:latin typeface="+mn-lt"/>
                <a:cs typeface="Segoe UI" panose="020B0502040204020203" pitchFamily="34" charset="0"/>
              </a:rPr>
              <a:t>with position embedding</a:t>
            </a:r>
          </a:p>
        </p:txBody>
      </p:sp>
      <p:cxnSp>
        <p:nvCxnSpPr>
          <p:cNvPr id="21" name="Straight Arrow Connector 20">
            <a:extLst>
              <a:ext uri="{FF2B5EF4-FFF2-40B4-BE49-F238E27FC236}">
                <a16:creationId xmlns:a16="http://schemas.microsoft.com/office/drawing/2014/main" id="{470D2A46-D592-A559-B45E-140EFB2914FE}"/>
              </a:ext>
            </a:extLst>
          </p:cNvPr>
          <p:cNvCxnSpPr>
            <a:cxnSpLocks/>
          </p:cNvCxnSpPr>
          <p:nvPr/>
        </p:nvCxnSpPr>
        <p:spPr>
          <a:xfrm flipV="1">
            <a:off x="4953435" y="4163138"/>
            <a:ext cx="1522632" cy="774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F634910-3C48-EF5E-4C32-9B8778B4408B}"/>
                  </a:ext>
                </a:extLst>
              </p:cNvPr>
              <p:cNvSpPr txBox="1">
                <a:spLocks/>
              </p:cNvSpPr>
              <p:nvPr/>
            </p:nvSpPr>
            <p:spPr>
              <a:xfrm>
                <a:off x="285564" y="2339892"/>
                <a:ext cx="5741043" cy="227298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4. Layers of multi-headed dot product attention alternating with fully-connected layers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h𝑒𝑎𝑑𝑠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h</m:t>
                    </m:r>
                    <m:r>
                      <a:rPr lang="en-US" sz="2400" b="0" i="1" smtClean="0">
                        <a:latin typeface="Cambria Math" panose="02040503050406030204" pitchFamily="18" charset="0"/>
                        <a:cs typeface="Segoe UI" panose="020B0502040204020203" pitchFamily="34" charset="0"/>
                      </a:rPr>
                      <m:t>=12,16</m:t>
                    </m:r>
                  </m:oMath>
                </a14:m>
                <a:r>
                  <a:rPr lang="en-US" sz="2400" b="0" dirty="0">
                    <a:latin typeface="+mn-lt"/>
                    <a:cs typeface="Segoe UI" panose="020B0502040204020203" pitchFamily="34" charset="0"/>
                  </a:rPr>
                  <a:t>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𝑙𝑎𝑦𝑒𝑟𝑠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m:t>
                    </m:r>
                    <m:r>
                      <a:rPr lang="en-US" sz="2400" b="0" i="1" smtClean="0">
                        <a:latin typeface="Cambria Math" panose="02040503050406030204" pitchFamily="18" charset="0"/>
                        <a:cs typeface="Segoe UI" panose="020B0502040204020203" pitchFamily="34" charset="0"/>
                      </a:rPr>
                      <m:t>=12, 24, 32 </m:t>
                    </m:r>
                  </m:oMath>
                </a14:m>
                <a:r>
                  <a:rPr lang="en-US" sz="2400" dirty="0">
                    <a:latin typeface="+mn-lt"/>
                    <a:cs typeface="Segoe UI" panose="020B0502040204020203" pitchFamily="34" charset="0"/>
                  </a:rPr>
                  <a:t> </a:t>
                </a:r>
              </a:p>
            </p:txBody>
          </p:sp>
        </mc:Choice>
        <mc:Fallback xmlns="">
          <p:sp>
            <p:nvSpPr>
              <p:cNvPr id="27" name="Content Placeholder 2">
                <a:extLst>
                  <a:ext uri="{FF2B5EF4-FFF2-40B4-BE49-F238E27FC236}">
                    <a16:creationId xmlns:a16="http://schemas.microsoft.com/office/drawing/2014/main" id="{0F634910-3C48-EF5E-4C32-9B8778B4408B}"/>
                  </a:ext>
                </a:extLst>
              </p:cNvPr>
              <p:cNvSpPr txBox="1">
                <a:spLocks noRot="1" noChangeAspect="1" noMove="1" noResize="1" noEditPoints="1" noAdjustHandles="1" noChangeArrowheads="1" noChangeShapeType="1" noTextEdit="1"/>
              </p:cNvSpPr>
              <p:nvPr/>
            </p:nvSpPr>
            <p:spPr>
              <a:xfrm>
                <a:off x="285564" y="2339892"/>
                <a:ext cx="5741043" cy="2272986"/>
              </a:xfrm>
              <a:prstGeom prst="rect">
                <a:avLst/>
              </a:prstGeom>
              <a:blipFill>
                <a:blip r:embed="rId5"/>
                <a:stretch>
                  <a:fillRect l="-2229" t="-2681" r="-201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12A67A8-F326-185D-2A6B-96B9149D72E0}"/>
              </a:ext>
            </a:extLst>
          </p:cNvPr>
          <p:cNvCxnSpPr>
            <a:cxnSpLocks/>
          </p:cNvCxnSpPr>
          <p:nvPr/>
        </p:nvCxnSpPr>
        <p:spPr>
          <a:xfrm flipV="1">
            <a:off x="5135979" y="3217762"/>
            <a:ext cx="2624846" cy="154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Use Patches?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Transformers have high model capacity and complexity </a:t>
                </a:r>
              </a:p>
              <a:p>
                <a:r>
                  <a:rPr lang="en-US" sz="2800" dirty="0">
                    <a:latin typeface="+mn-lt"/>
                    <a:cs typeface="Segoe UI" panose="020B0502040204020203" pitchFamily="34" charset="0"/>
                  </a:rPr>
                  <a:t>Model complexity </a:t>
                </a:r>
                <a14:m>
                  <m:oMath xmlns:m="http://schemas.openxmlformats.org/officeDocument/2006/math">
                    <m:r>
                      <a:rPr lang="en-US" sz="2800" b="0" i="1" smtClean="0">
                        <a:latin typeface="Cambria Math" panose="02040503050406030204" pitchFamily="18" charset="0"/>
                        <a:cs typeface="Segoe UI" panose="020B0502040204020203" pitchFamily="34" charset="0"/>
                      </a:rPr>
                      <m:t>𝑂</m:t>
                    </m:r>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𝑛</m:t>
                            </m:r>
                          </m:e>
                          <m:sup>
                            <m:r>
                              <a:rPr lang="en-US" sz="2800" b="0" i="1" smtClean="0">
                                <a:latin typeface="Cambria Math" panose="02040503050406030204" pitchFamily="18" charset="0"/>
                                <a:cs typeface="Segoe UI" panose="020B0502040204020203" pitchFamily="34" charset="0"/>
                              </a:rPr>
                              <m:t>2</m:t>
                            </m:r>
                          </m:sup>
                        </m:sSup>
                      </m:e>
                    </m:d>
                  </m:oMath>
                </a14:m>
                <a:r>
                  <a:rPr lang="en-US" sz="2800" dirty="0">
                    <a:latin typeface="+mn-lt"/>
                    <a:cs typeface="Segoe UI" panose="020B0502040204020203" pitchFamily="34" charset="0"/>
                  </a:rPr>
                  <a:t>, where </a:t>
                </a:r>
                <a:r>
                  <a:rPr lang="en-US" sz="2800" i="1" dirty="0">
                    <a:latin typeface="+mn-lt"/>
                    <a:cs typeface="Segoe UI" panose="020B0502040204020203" pitchFamily="34" charset="0"/>
                  </a:rPr>
                  <a:t>n =</a:t>
                </a:r>
                <a:r>
                  <a:rPr lang="en-US" sz="2800" dirty="0">
                    <a:latin typeface="+mn-lt"/>
                    <a:cs typeface="Segoe UI" panose="020B0502040204020203" pitchFamily="34" charset="0"/>
                  </a:rPr>
                  <a:t> number of pixels</a:t>
                </a:r>
              </a:p>
              <a:p>
                <a:pPr lvl="1"/>
                <a:r>
                  <a:rPr lang="en-US" sz="2400" b="1" dirty="0">
                    <a:latin typeface="+mn-lt"/>
                    <a:cs typeface="Segoe UI" panose="020B0502040204020203" pitchFamily="34" charset="0"/>
                  </a:rPr>
                  <a:t>Quadratic complexity</a:t>
                </a:r>
                <a:r>
                  <a:rPr lang="en-US" sz="2400" dirty="0">
                    <a:latin typeface="+mn-lt"/>
                    <a:cs typeface="Segoe UI" panose="020B0502040204020203" pitchFamily="34" charset="0"/>
                  </a:rPr>
                  <a:t> limits resolution and application of transformers </a:t>
                </a:r>
              </a:p>
              <a:p>
                <a:r>
                  <a:rPr lang="en-US" sz="2800" dirty="0">
                    <a:latin typeface="+mn-lt"/>
                    <a:cs typeface="Segoe UI" panose="020B0502040204020203" pitchFamily="34" charset="0"/>
                  </a:rPr>
                  <a:t>Example with full size image: </a:t>
                </a:r>
              </a:p>
              <a:p>
                <a:pPr lvl="1"/>
                <a:r>
                  <a:rPr lang="en-US" sz="2400" dirty="0">
                    <a:latin typeface="+mn-lt"/>
                    <a:cs typeface="Segoe UI" panose="020B0502040204020203" pitchFamily="34" charset="0"/>
                  </a:rPr>
                  <a:t>24 layers with 12 heads per layers and 30 tensors per-layer   </a:t>
                </a:r>
              </a:p>
              <a:p>
                <a:pPr lvl="1"/>
                <a:r>
                  <a:rPr lang="en-US" sz="2400" dirty="0">
                    <a:latin typeface="+mn-lt"/>
                    <a:cs typeface="Segoe UI" panose="020B0502040204020203" pitchFamily="34" charset="0"/>
                  </a:rPr>
                  <a:t> With input dimensions 253 x 253</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=3</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24</m:t>
                    </m:r>
                    <m:r>
                      <a:rPr lang="en-US" sz="2400" b="0" i="1" smtClean="0">
                        <a:latin typeface="Cambria Math" panose="02040503050406030204" pitchFamily="18" charset="0"/>
                        <a:ea typeface="Cambria Math" panose="02040503050406030204" pitchFamily="18" charset="0"/>
                        <a:cs typeface="Segoe UI" panose="020B0502040204020203" pitchFamily="34" charset="0"/>
                      </a:rPr>
                      <m:t>×12×30×</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253</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400" b="0" i="1" smtClean="0">
                        <a:latin typeface="Cambria Math" panose="02040503050406030204" pitchFamily="18" charset="0"/>
                        <a:ea typeface="Cambria Math" panose="02040503050406030204" pitchFamily="18" charset="0"/>
                        <a:cs typeface="Segoe UI" panose="020B0502040204020203" pitchFamily="34" charset="0"/>
                      </a:rPr>
                      <m:t>=2.4×</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10</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9</m:t>
                        </m:r>
                      </m:sup>
                    </m:sSup>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Example with patches: </a:t>
                </a:r>
              </a:p>
              <a:p>
                <a:pPr lvl="1"/>
                <a:r>
                  <a:rPr lang="en-US" sz="2400" dirty="0">
                    <a:latin typeface="+mn-lt"/>
                    <a:cs typeface="Segoe UI" panose="020B0502040204020203" pitchFamily="34" charset="0"/>
                  </a:rPr>
                  <a:t>24 layers with 12 heads per layers and 10 tensors per-layer   </a:t>
                </a:r>
              </a:p>
              <a:p>
                <a:pPr lvl="1"/>
                <a:r>
                  <a:rPr lang="en-US" sz="2400" dirty="0">
                    <a:latin typeface="+mn-lt"/>
                    <a:cs typeface="Segoe UI" panose="020B0502040204020203" pitchFamily="34" charset="0"/>
                  </a:rPr>
                  <a:t> Patch dimensions 32 x 32</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a:latin typeface="Cambria Math" panose="02040503050406030204" pitchFamily="18" charset="0"/>
                        <a:cs typeface="Segoe UI" panose="020B0502040204020203" pitchFamily="34" charset="0"/>
                      </a:rPr>
                      <m:t>3</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24</m:t>
                    </m:r>
                    <m:r>
                      <a:rPr lang="en-US" sz="2400" i="1">
                        <a:latin typeface="Cambria Math" panose="02040503050406030204" pitchFamily="18" charset="0"/>
                        <a:ea typeface="Cambria Math" panose="02040503050406030204" pitchFamily="18" charset="0"/>
                        <a:cs typeface="Segoe UI" panose="020B0502040204020203" pitchFamily="34" charset="0"/>
                      </a:rPr>
                      <m:t>×12×10×</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32</m:t>
                        </m:r>
                      </m:e>
                      <m:sup>
                        <m:r>
                          <a:rPr lang="en-US" sz="2400" i="1">
                            <a:latin typeface="Cambria Math" panose="02040503050406030204" pitchFamily="18" charset="0"/>
                            <a:ea typeface="Cambria Math" panose="02040503050406030204" pitchFamily="18" charset="0"/>
                            <a:cs typeface="Segoe UI" panose="020B0502040204020203" pitchFamily="34" charset="0"/>
                          </a:rPr>
                          <m:t>2</m:t>
                        </m:r>
                      </m:sup>
                    </m:sSup>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3.8</m:t>
                    </m:r>
                    <m:r>
                      <a:rPr lang="en-US" sz="24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i="1">
                            <a:latin typeface="Cambria Math" panose="02040503050406030204" pitchFamily="18" charset="0"/>
                            <a:ea typeface="Cambria Math" panose="02040503050406030204" pitchFamily="18" charset="0"/>
                            <a:cs typeface="Segoe UI" panose="020B0502040204020203" pitchFamily="34" charset="0"/>
                          </a:rPr>
                          <m:t>10</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7</m:t>
                        </m:r>
                      </m:sup>
                    </m:sSup>
                  </m:oMath>
                </a14:m>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219"/>
                </a:stretch>
              </a:blipFill>
            </p:spPr>
            <p:txBody>
              <a:bodyPr/>
              <a:lstStyle/>
              <a:p>
                <a:r>
                  <a:rPr lang="en-US">
                    <a:noFill/>
                  </a:rPr>
                  <a:t> </a:t>
                </a:r>
              </a:p>
            </p:txBody>
          </p:sp>
        </mc:Fallback>
      </mc:AlternateContent>
    </p:spTree>
    <p:extLst>
      <p:ext uri="{BB962C8B-B14F-4D97-AF65-F5344CB8AC3E}">
        <p14:creationId xmlns:p14="http://schemas.microsoft.com/office/powerpoint/2010/main" val="368783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Family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619793"/>
            <a:ext cx="11525250" cy="4765933"/>
          </a:xfrm>
        </p:spPr>
        <p:txBody>
          <a:bodyPr/>
          <a:lstStyle/>
          <a:p>
            <a:pPr marL="0" indent="0">
              <a:buNone/>
            </a:pPr>
            <a:r>
              <a:rPr lang="en-US" sz="2800" dirty="0">
                <a:latin typeface="+mn-lt"/>
                <a:cs typeface="Segoe UI" panose="020B0502040204020203" pitchFamily="34" charset="0"/>
              </a:rPr>
              <a:t>Can trade-off model complexity for accuracy with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40DD0F3-311A-E88F-8047-0A9FAE3A2756}"/>
              </a:ext>
            </a:extLst>
          </p:cNvPr>
          <p:cNvPicPr>
            <a:picLocks noChangeAspect="1"/>
          </p:cNvPicPr>
          <p:nvPr/>
        </p:nvPicPr>
        <p:blipFill>
          <a:blip r:embed="rId3"/>
          <a:stretch>
            <a:fillRect/>
          </a:stretch>
        </p:blipFill>
        <p:spPr>
          <a:xfrm>
            <a:off x="1100847" y="2379551"/>
            <a:ext cx="9228598" cy="2511183"/>
          </a:xfrm>
          <a:prstGeom prst="rect">
            <a:avLst/>
          </a:prstGeom>
        </p:spPr>
      </p:pic>
      <p:sp>
        <p:nvSpPr>
          <p:cNvPr id="4" name="TextBox 3">
            <a:extLst>
              <a:ext uri="{FF2B5EF4-FFF2-40B4-BE49-F238E27FC236}">
                <a16:creationId xmlns:a16="http://schemas.microsoft.com/office/drawing/2014/main" id="{8C76075D-10DC-A4E5-CE8B-F173ED1E3B90}"/>
              </a:ext>
            </a:extLst>
          </p:cNvPr>
          <p:cNvSpPr txBox="1"/>
          <p:nvPr/>
        </p:nvSpPr>
        <p:spPr>
          <a:xfrm>
            <a:off x="3695324" y="515238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551337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Does the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Performance Compare?</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5339443"/>
            <a:ext cx="11525250" cy="785025"/>
          </a:xfrm>
        </p:spPr>
        <p:txBody>
          <a:bodyPr/>
          <a:lstStyle/>
          <a:p>
            <a:pPr marL="0" indent="0">
              <a:buNone/>
            </a:pPr>
            <a:r>
              <a:rPr lang="en-US" sz="2800" dirty="0">
                <a:latin typeface="+mn-lt"/>
                <a:cs typeface="Segoe UI" panose="020B0502040204020203" pitchFamily="34" charset="0"/>
              </a:rPr>
              <a:t>Trade-off od complexity and accuracy comparable to CNN models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9C6FA15B-1F3E-7A03-AD78-474E78EC951D}"/>
              </a:ext>
            </a:extLst>
          </p:cNvPr>
          <p:cNvPicPr>
            <a:picLocks noChangeAspect="1"/>
          </p:cNvPicPr>
          <p:nvPr/>
        </p:nvPicPr>
        <p:blipFill>
          <a:blip r:embed="rId3"/>
          <a:stretch>
            <a:fillRect/>
          </a:stretch>
        </p:blipFill>
        <p:spPr>
          <a:xfrm>
            <a:off x="875902" y="884819"/>
            <a:ext cx="9825190" cy="4127592"/>
          </a:xfrm>
          <a:prstGeom prst="rect">
            <a:avLst/>
          </a:prstGeom>
        </p:spPr>
      </p:pic>
      <p:sp>
        <p:nvSpPr>
          <p:cNvPr id="4" name="TextBox 3">
            <a:extLst>
              <a:ext uri="{FF2B5EF4-FFF2-40B4-BE49-F238E27FC236}">
                <a16:creationId xmlns:a16="http://schemas.microsoft.com/office/drawing/2014/main" id="{5A8AA5E3-BD66-A2AA-F012-B3422B798F58}"/>
              </a:ext>
            </a:extLst>
          </p:cNvPr>
          <p:cNvSpPr txBox="1"/>
          <p:nvPr/>
        </p:nvSpPr>
        <p:spPr>
          <a:xfrm>
            <a:off x="8615666" y="4690413"/>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265518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Activations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8226263" cy="819755"/>
          </a:xfrm>
        </p:spPr>
        <p:txBody>
          <a:bodyPr/>
          <a:lstStyle/>
          <a:p>
            <a:pPr marL="0" indent="0">
              <a:buNone/>
            </a:pPr>
            <a:r>
              <a:rPr lang="en-US" sz="2800" dirty="0">
                <a:latin typeface="+mn-lt"/>
                <a:cs typeface="Segoe UI" panose="020B0502040204020203" pitchFamily="34" charset="0"/>
              </a:rPr>
              <a:t>What do the activations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look like?</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497058"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Compare input image to attention   </a:t>
            </a:r>
          </a:p>
          <a:p>
            <a:r>
              <a:rPr lang="en-US" sz="2800" dirty="0">
                <a:latin typeface="+mn-lt"/>
                <a:cs typeface="Segoe UI" panose="020B0502040204020203" pitchFamily="34" charset="0"/>
              </a:rPr>
              <a:t>Attention high for regions with objects of interest   </a:t>
            </a:r>
            <a:endParaRPr lang="en-US" sz="2400" dirty="0">
              <a:solidFill>
                <a:srgbClr val="00B050"/>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C712105-68F5-7BEE-55AE-78FBCBCB58A6}"/>
              </a:ext>
            </a:extLst>
          </p:cNvPr>
          <p:cNvPicPr>
            <a:picLocks noChangeAspect="1"/>
          </p:cNvPicPr>
          <p:nvPr/>
        </p:nvPicPr>
        <p:blipFill>
          <a:blip r:embed="rId3"/>
          <a:stretch>
            <a:fillRect/>
          </a:stretch>
        </p:blipFill>
        <p:spPr>
          <a:xfrm>
            <a:off x="8912506" y="552321"/>
            <a:ext cx="3152337" cy="5602897"/>
          </a:xfrm>
          <a:prstGeom prst="rect">
            <a:avLst/>
          </a:prstGeom>
        </p:spPr>
      </p:pic>
      <p:sp>
        <p:nvSpPr>
          <p:cNvPr id="7" name="TextBox 6">
            <a:extLst>
              <a:ext uri="{FF2B5EF4-FFF2-40B4-BE49-F238E27FC236}">
                <a16:creationId xmlns:a16="http://schemas.microsoft.com/office/drawing/2014/main" id="{ACE3293D-9FF9-6867-2FE5-4AA9D4C416A8}"/>
              </a:ext>
            </a:extLst>
          </p:cNvPr>
          <p:cNvSpPr txBox="1"/>
          <p:nvPr/>
        </p:nvSpPr>
        <p:spPr>
          <a:xfrm>
            <a:off x="8912506" y="625063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4270753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Characteristics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0844093" cy="819755"/>
          </a:xfrm>
        </p:spPr>
        <p:txBody>
          <a:bodyPr/>
          <a:lstStyle/>
          <a:p>
            <a:pPr marL="0" indent="0">
              <a:buNone/>
            </a:pPr>
            <a:r>
              <a:rPr lang="en-US" sz="2800" dirty="0">
                <a:latin typeface="+mn-lt"/>
                <a:cs typeface="Segoe UI" panose="020B0502040204020203" pitchFamily="34" charset="0"/>
              </a:rPr>
              <a:t>What are the characteristics of the embedding and attention?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3"/>
            <a:ext cx="11524432" cy="51729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latin typeface="+mn-lt"/>
                <a:cs typeface="Segoe UI" panose="020B0502040204020203" pitchFamily="34" charset="0"/>
              </a:rPr>
              <a:t>PCA of embedding </a:t>
            </a:r>
            <a:r>
              <a:rPr lang="en-US" sz="2800" dirty="0">
                <a:latin typeface="+mn-lt"/>
                <a:cs typeface="Segoe UI" panose="020B0502040204020203" pitchFamily="34" charset="0"/>
              </a:rPr>
              <a:t>and distance in attended area</a:t>
            </a:r>
          </a:p>
        </p:txBody>
      </p:sp>
      <p:sp>
        <p:nvSpPr>
          <p:cNvPr id="7" name="TextBox 6">
            <a:extLst>
              <a:ext uri="{FF2B5EF4-FFF2-40B4-BE49-F238E27FC236}">
                <a16:creationId xmlns:a16="http://schemas.microsoft.com/office/drawing/2014/main" id="{ACE3293D-9FF9-6867-2FE5-4AA9D4C416A8}"/>
              </a:ext>
            </a:extLst>
          </p:cNvPr>
          <p:cNvSpPr txBox="1"/>
          <p:nvPr/>
        </p:nvSpPr>
        <p:spPr>
          <a:xfrm>
            <a:off x="4152399" y="6446155"/>
            <a:ext cx="3202241"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58CC071E-51EB-2AA5-1F1D-138FC298E984}"/>
              </a:ext>
            </a:extLst>
          </p:cNvPr>
          <p:cNvPicPr>
            <a:picLocks noChangeAspect="1"/>
          </p:cNvPicPr>
          <p:nvPr/>
        </p:nvPicPr>
        <p:blipFill>
          <a:blip r:embed="rId4"/>
          <a:stretch>
            <a:fillRect/>
          </a:stretch>
        </p:blipFill>
        <p:spPr>
          <a:xfrm>
            <a:off x="1763403" y="2184110"/>
            <a:ext cx="9331849" cy="4279463"/>
          </a:xfrm>
          <a:prstGeom prst="rect">
            <a:avLst/>
          </a:prstGeom>
        </p:spPr>
      </p:pic>
    </p:spTree>
    <p:extLst>
      <p:ext uri="{BB962C8B-B14F-4D97-AF65-F5344CB8AC3E}">
        <p14:creationId xmlns:p14="http://schemas.microsoft.com/office/powerpoint/2010/main" val="279654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Deficiencies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ViT architecture has several recognized deficiencies </a:t>
                </a:r>
              </a:p>
              <a:p>
                <a:r>
                  <a:rPr lang="en-US" sz="2800" dirty="0">
                    <a:latin typeface="+mn-lt"/>
                    <a:cs typeface="Segoe UI" panose="020B0502040204020203" pitchFamily="34" charset="0"/>
                  </a:rPr>
                  <a:t>Transformers are extremely effective for NLP </a:t>
                </a:r>
              </a:p>
              <a:p>
                <a:pPr lvl="1"/>
                <a:r>
                  <a:rPr lang="en-US" sz="2400" dirty="0">
                    <a:latin typeface="+mn-lt"/>
                    <a:cs typeface="Segoe UI" panose="020B0502040204020203" pitchFamily="34" charset="0"/>
                  </a:rPr>
                  <a:t>Scale is fairly constant   </a:t>
                </a:r>
              </a:p>
              <a:p>
                <a:pPr lvl="1"/>
                <a:r>
                  <a:rPr lang="en-US" sz="2400" dirty="0">
                    <a:latin typeface="+mn-lt"/>
                    <a:cs typeface="Segoe UI" panose="020B0502040204020203" pitchFamily="34" charset="0"/>
                  </a:rPr>
                  <a:t>Limited number of tokens required      </a:t>
                </a:r>
              </a:p>
              <a:p>
                <a:r>
                  <a:rPr lang="en-US" sz="2800" dirty="0">
                    <a:latin typeface="+mn-lt"/>
                    <a:cs typeface="Segoe UI" panose="020B0502040204020203" pitchFamily="34" charset="0"/>
                  </a:rPr>
                  <a:t>Scale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is fixed    </a:t>
                </a:r>
              </a:p>
              <a:p>
                <a:pPr lvl="1"/>
                <a:r>
                  <a:rPr lang="en-US" sz="2400" dirty="0">
                    <a:latin typeface="+mn-lt"/>
                    <a:cs typeface="Segoe UI" panose="020B0502040204020203" pitchFamily="34" charset="0"/>
                  </a:rPr>
                  <a:t>Objects in images have a range of scales    </a:t>
                </a:r>
              </a:p>
              <a:p>
                <a:r>
                  <a:rPr lang="en-US" sz="2800" dirty="0">
                    <a:latin typeface="+mn-lt"/>
                    <a:cs typeface="Segoe UI" panose="020B0502040204020203" pitchFamily="34" charset="0"/>
                  </a:rPr>
                  <a:t>Large number of pixels in images     </a:t>
                </a:r>
              </a:p>
              <a:p>
                <a:pPr lvl="1"/>
                <a:r>
                  <a:rPr lang="en-US" sz="2400" dirty="0">
                    <a:latin typeface="+mn-lt"/>
                    <a:cs typeface="Segoe UI" panose="020B0502040204020203" pitchFamily="34" charset="0"/>
                  </a:rPr>
                  <a:t>Computational complexity </a:t>
                </a:r>
                <a14:m>
                  <m:oMath xmlns:m="http://schemas.openxmlformats.org/officeDocument/2006/math">
                    <m:r>
                      <a:rPr lang="en-US" sz="2400" b="0" i="1" smtClean="0">
                        <a:latin typeface="Cambria Math" panose="02040503050406030204" pitchFamily="18" charset="0"/>
                        <a:cs typeface="Segoe UI" panose="020B0502040204020203" pitchFamily="34" charset="0"/>
                      </a:rPr>
                      <m:t>𝑂</m:t>
                    </m:r>
                    <m:d>
                      <m:dPr>
                        <m:ctrlPr>
                          <a:rPr lang="en-US" sz="2400" b="0" i="1" smtClean="0">
                            <a:latin typeface="Cambria Math" panose="02040503050406030204" pitchFamily="18" charset="0"/>
                            <a:cs typeface="Segoe UI" panose="020B0502040204020203" pitchFamily="34" charset="0"/>
                          </a:rPr>
                        </m:ctrlPr>
                      </m:dPr>
                      <m:e>
                        <m:sSup>
                          <m:sSupPr>
                            <m:ctrlPr>
                              <a:rPr lang="en-US" sz="2400" b="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𝑛</m:t>
                            </m:r>
                          </m:e>
                          <m:sup>
                            <m:r>
                              <a:rPr lang="en-US" sz="2400" b="0" i="1" smtClean="0">
                                <a:latin typeface="Cambria Math" panose="02040503050406030204" pitchFamily="18" charset="0"/>
                                <a:cs typeface="Segoe UI" panose="020B0502040204020203" pitchFamily="34" charset="0"/>
                              </a:rPr>
                              <m:t>2</m:t>
                            </m:r>
                          </m:sup>
                        </m:sSup>
                      </m:e>
                    </m:d>
                  </m:oMath>
                </a14:m>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Self-Supervised Learning for CV</a:t>
            </a:r>
          </a:p>
        </p:txBody>
      </p:sp>
    </p:spTree>
    <p:extLst>
      <p:ext uri="{BB962C8B-B14F-4D97-AF65-F5344CB8AC3E}">
        <p14:creationId xmlns:p14="http://schemas.microsoft.com/office/powerpoint/2010/main" val="280837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Transformer models require massive training dataset</a:t>
            </a:r>
          </a:p>
          <a:p>
            <a:r>
              <a:rPr lang="en-US" sz="2800" dirty="0">
                <a:latin typeface="+mn-lt"/>
                <a:cs typeface="Segoe UI" panose="020B0502040204020203" pitchFamily="34" charset="0"/>
              </a:rPr>
              <a:t>Transformer models have </a:t>
            </a:r>
            <a:r>
              <a:rPr lang="en-US" sz="2800" b="1" dirty="0">
                <a:latin typeface="+mn-lt"/>
                <a:cs typeface="Segoe UI" panose="020B0502040204020203" pitchFamily="34" charset="0"/>
              </a:rPr>
              <a:t>very large number of parameters     </a:t>
            </a:r>
          </a:p>
          <a:p>
            <a:r>
              <a:rPr lang="en-US" sz="2800" dirty="0">
                <a:latin typeface="+mn-lt"/>
                <a:cs typeface="Segoe UI" panose="020B0502040204020203" pitchFamily="34" charset="0"/>
              </a:rPr>
              <a:t>Sufficient labeled dataset are not available    </a:t>
            </a:r>
          </a:p>
          <a:p>
            <a:r>
              <a:rPr lang="en-US" sz="2800" dirty="0">
                <a:latin typeface="+mn-lt"/>
                <a:cs typeface="Segoe UI" panose="020B0502040204020203" pitchFamily="34" charset="0"/>
              </a:rPr>
              <a:t>Use </a:t>
            </a:r>
            <a:r>
              <a:rPr lang="en-US" sz="2800" b="1" dirty="0">
                <a:latin typeface="+mn-lt"/>
                <a:cs typeface="Segoe UI" panose="020B0502040204020203" pitchFamily="34" charset="0"/>
              </a:rPr>
              <a:t>self-supervised learning </a:t>
            </a:r>
            <a:r>
              <a:rPr lang="en-US" sz="2800" dirty="0">
                <a:latin typeface="+mn-lt"/>
                <a:cs typeface="Segoe UI" panose="020B0502040204020203" pitchFamily="34" charset="0"/>
              </a:rPr>
              <a:t>to </a:t>
            </a:r>
            <a:r>
              <a:rPr lang="en-US" sz="2800" b="1" dirty="0">
                <a:latin typeface="+mn-lt"/>
                <a:cs typeface="Segoe UI" panose="020B0502040204020203" pitchFamily="34" charset="0"/>
              </a:rPr>
              <a:t>pre-train models   </a:t>
            </a:r>
          </a:p>
          <a:p>
            <a:r>
              <a:rPr lang="en-US" sz="2800" dirty="0">
                <a:latin typeface="+mn-lt"/>
                <a:cs typeface="Segoe UI" panose="020B0502040204020203" pitchFamily="34" charset="0"/>
              </a:rPr>
              <a:t>Learn from </a:t>
            </a:r>
            <a:r>
              <a:rPr lang="en-US" sz="2800" b="1" dirty="0">
                <a:latin typeface="+mn-lt"/>
                <a:cs typeface="Segoe UI" panose="020B0502040204020203" pitchFamily="34" charset="0"/>
              </a:rPr>
              <a:t>tasks that do not require labels   </a:t>
            </a:r>
          </a:p>
          <a:p>
            <a:r>
              <a:rPr lang="en-US" sz="2800" dirty="0">
                <a:latin typeface="+mn-lt"/>
                <a:cs typeface="Segoe UI" panose="020B0502040204020203" pitchFamily="34" charset="0"/>
              </a:rPr>
              <a:t>Self-supervised learning is now being apply to </a:t>
            </a:r>
            <a:r>
              <a:rPr lang="en-US" sz="2800" dirty="0" err="1">
                <a:latin typeface="+mn-lt"/>
                <a:cs typeface="Segoe UI" panose="020B0502040204020203" pitchFamily="34" charset="0"/>
              </a:rPr>
              <a:t>SoA</a:t>
            </a:r>
            <a:r>
              <a:rPr lang="en-US" sz="2800" dirty="0">
                <a:latin typeface="+mn-lt"/>
                <a:cs typeface="Segoe UI" panose="020B0502040204020203" pitchFamily="34" charset="0"/>
              </a:rPr>
              <a:t> CNN models! </a:t>
            </a: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2800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3428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Learn from tasks that do not require labels   </a:t>
            </a:r>
          </a:p>
          <a:p>
            <a:r>
              <a:rPr lang="en-US" sz="2800" dirty="0">
                <a:latin typeface="+mn-lt"/>
                <a:cs typeface="Segoe UI" panose="020B0502040204020203" pitchFamily="34" charset="0"/>
              </a:rPr>
              <a:t>Self-supervised </a:t>
            </a:r>
            <a:r>
              <a:rPr lang="en-US" sz="2800" b="1" dirty="0">
                <a:latin typeface="+mn-lt"/>
                <a:cs typeface="Segoe UI" panose="020B0502040204020203" pitchFamily="34" charset="0"/>
              </a:rPr>
              <a:t>pretext tasks </a:t>
            </a:r>
            <a:r>
              <a:rPr lang="en-US" sz="2800" dirty="0">
                <a:latin typeface="+mn-lt"/>
                <a:cs typeface="Segoe UI" panose="020B0502040204020203" pitchFamily="34" charset="0"/>
              </a:rPr>
              <a:t>used to learn feature set from inherent properties of images </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Discriminative tasks:</a:t>
            </a:r>
            <a:r>
              <a:rPr lang="en-US" sz="2800" dirty="0">
                <a:latin typeface="+mn-lt"/>
                <a:cs typeface="Segoe UI" panose="020B0502040204020203" pitchFamily="34" charset="0"/>
              </a:rPr>
              <a:t>   </a:t>
            </a:r>
            <a:r>
              <a:rPr lang="en-US" sz="2800" b="1" dirty="0">
                <a:latin typeface="+mn-lt"/>
                <a:cs typeface="Segoe UI" panose="020B0502040204020203" pitchFamily="34" charset="0"/>
              </a:rPr>
              <a:t>  </a:t>
            </a:r>
          </a:p>
          <a:p>
            <a:pPr lvl="1"/>
            <a:r>
              <a:rPr lang="en-US" sz="2400" dirty="0">
                <a:latin typeface="+mn-lt"/>
                <a:cs typeface="Segoe UI" panose="020B0502040204020203" pitchFamily="34" charset="0"/>
              </a:rPr>
              <a:t>Order tiles or jigsaw cuts of image   </a:t>
            </a:r>
          </a:p>
          <a:p>
            <a:pPr lvl="1"/>
            <a:r>
              <a:rPr lang="en-US" sz="2400" dirty="0">
                <a:latin typeface="+mn-lt"/>
                <a:cs typeface="Segoe UI" panose="020B0502040204020203" pitchFamily="34" charset="0"/>
              </a:rPr>
              <a:t>Recognize same object after image transformations   </a:t>
            </a:r>
          </a:p>
          <a:p>
            <a:r>
              <a:rPr lang="en-US" sz="2800" b="1" dirty="0">
                <a:latin typeface="+mn-lt"/>
                <a:cs typeface="Segoe UI" panose="020B0502040204020203" pitchFamily="34" charset="0"/>
              </a:rPr>
              <a:t>Generative tasks: </a:t>
            </a:r>
          </a:p>
          <a:p>
            <a:pPr lvl="1"/>
            <a:r>
              <a:rPr lang="en-US" sz="2400" dirty="0">
                <a:latin typeface="+mn-lt"/>
                <a:cs typeface="Segoe UI" panose="020B0502040204020203" pitchFamily="34" charset="0"/>
              </a:rPr>
              <a:t>Fill in holes in image</a:t>
            </a:r>
          </a:p>
          <a:p>
            <a:pPr lvl="1"/>
            <a:r>
              <a:rPr lang="en-US" sz="2400" dirty="0">
                <a:latin typeface="+mn-lt"/>
                <a:cs typeface="Segoe UI" panose="020B0502040204020203" pitchFamily="34" charset="0"/>
              </a:rPr>
              <a:t>Generate higher resolution image – super resolution   </a:t>
            </a:r>
          </a:p>
          <a:p>
            <a:pPr lvl="1"/>
            <a:r>
              <a:rPr lang="en-US" sz="2400" dirty="0">
                <a:latin typeface="+mn-lt"/>
                <a:cs typeface="Segoe UI" panose="020B0502040204020203" pitchFamily="34" charset="0"/>
              </a:rPr>
              <a:t>Colorize a gray scale image   </a:t>
            </a:r>
          </a:p>
          <a:p>
            <a:pPr lvl="1"/>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4013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Generative tasks </a:t>
            </a:r>
            <a:r>
              <a:rPr lang="en-US" sz="2800" dirty="0">
                <a:latin typeface="+mn-lt"/>
                <a:cs typeface="Segoe UI" panose="020B0502040204020203" pitchFamily="34" charset="0"/>
              </a:rPr>
              <a:t>learn feature map by creating new images</a:t>
            </a:r>
          </a:p>
          <a:p>
            <a:r>
              <a:rPr lang="en-US" sz="2800" dirty="0">
                <a:latin typeface="+mn-lt"/>
                <a:cs typeface="Segoe UI" panose="020B0502040204020203" pitchFamily="34" charset="0"/>
              </a:rPr>
              <a:t>Generative tasks use </a:t>
            </a:r>
            <a:r>
              <a:rPr lang="en-US" sz="2800" b="1" dirty="0">
                <a:latin typeface="+mn-lt"/>
                <a:cs typeface="Segoe UI" panose="020B0502040204020203" pitchFamily="34" charset="0"/>
              </a:rPr>
              <a:t>encoder-decoder architecture    </a:t>
            </a:r>
          </a:p>
          <a:p>
            <a:r>
              <a:rPr lang="en-US" sz="2800" b="1" dirty="0">
                <a:latin typeface="+mn-lt"/>
                <a:cs typeface="Segoe UI" panose="020B0502040204020203" pitchFamily="34" charset="0"/>
              </a:rPr>
              <a:t>Encoder</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b="1" dirty="0">
                <a:latin typeface="+mn-lt"/>
                <a:cs typeface="Segoe UI" panose="020B0502040204020203" pitchFamily="34" charset="0"/>
              </a:rPr>
              <a:t>Decoder</a:t>
            </a:r>
            <a:r>
              <a:rPr lang="en-US" sz="2800" dirty="0">
                <a:latin typeface="+mn-lt"/>
                <a:cs typeface="Segoe UI" panose="020B0502040204020203" pitchFamily="34" charset="0"/>
              </a:rPr>
              <a:t> generates images </a:t>
            </a:r>
          </a:p>
          <a:p>
            <a:pPr lvl="1"/>
            <a:r>
              <a:rPr lang="en-US" sz="2400" dirty="0">
                <a:latin typeface="+mn-lt"/>
                <a:cs typeface="Segoe UI" panose="020B0502040204020203" pitchFamily="34" charset="0"/>
              </a:rPr>
              <a:t>Uses learned features from encoder   </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difference between target and generated image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3800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709265"/>
          </a:xfrm>
        </p:spPr>
        <p:txBody>
          <a:bodyPr/>
          <a:lstStyle/>
          <a:p>
            <a:pPr marL="0" indent="0">
              <a:buNone/>
            </a:pPr>
            <a:r>
              <a:rPr lang="en-US" sz="2800" b="1" dirty="0">
                <a:latin typeface="+mn-lt"/>
                <a:cs typeface="Segoe UI" panose="020B0502040204020203" pitchFamily="34" charset="0"/>
              </a:rPr>
              <a:t>Generative task example: </a:t>
            </a:r>
            <a:r>
              <a:rPr lang="en-US" sz="2800" dirty="0">
                <a:latin typeface="+mn-lt"/>
                <a:cs typeface="Segoe UI" panose="020B0502040204020203" pitchFamily="34" charset="0"/>
              </a:rPr>
              <a:t>color a gray-scale image     </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pic>
        <p:nvPicPr>
          <p:cNvPr id="7" name="Picture 6">
            <a:extLst>
              <a:ext uri="{FF2B5EF4-FFF2-40B4-BE49-F238E27FC236}">
                <a16:creationId xmlns:a16="http://schemas.microsoft.com/office/drawing/2014/main" id="{5F3DF845-36B8-11CC-C9D2-BDF837378874}"/>
              </a:ext>
            </a:extLst>
          </p:cNvPr>
          <p:cNvPicPr>
            <a:picLocks noChangeAspect="1"/>
          </p:cNvPicPr>
          <p:nvPr/>
        </p:nvPicPr>
        <p:blipFill>
          <a:blip r:embed="rId4"/>
          <a:stretch>
            <a:fillRect/>
          </a:stretch>
        </p:blipFill>
        <p:spPr>
          <a:xfrm>
            <a:off x="175670" y="4305901"/>
            <a:ext cx="2255869" cy="1516405"/>
          </a:xfrm>
          <a:prstGeom prst="rect">
            <a:avLst/>
          </a:prstGeom>
        </p:spPr>
      </p:pic>
      <p:pic>
        <p:nvPicPr>
          <p:cNvPr id="9" name="Picture 8">
            <a:extLst>
              <a:ext uri="{FF2B5EF4-FFF2-40B4-BE49-F238E27FC236}">
                <a16:creationId xmlns:a16="http://schemas.microsoft.com/office/drawing/2014/main" id="{3C42805F-01CB-39A7-C1C4-DA6564038ACF}"/>
              </a:ext>
            </a:extLst>
          </p:cNvPr>
          <p:cNvPicPr>
            <a:picLocks noChangeAspect="1"/>
          </p:cNvPicPr>
          <p:nvPr/>
        </p:nvPicPr>
        <p:blipFill>
          <a:blip r:embed="rId5"/>
          <a:stretch>
            <a:fillRect/>
          </a:stretch>
        </p:blipFill>
        <p:spPr>
          <a:xfrm>
            <a:off x="9519689" y="4298402"/>
            <a:ext cx="2255869" cy="1499165"/>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7" idx="0"/>
          </p:cNvCxnSpPr>
          <p:nvPr/>
        </p:nvCxnSpPr>
        <p:spPr>
          <a:xfrm flipH="1">
            <a:off x="1303605" y="3097040"/>
            <a:ext cx="12023" cy="12088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434907" y="2266043"/>
            <a:ext cx="1761441" cy="830997"/>
          </a:xfrm>
          <a:prstGeom prst="rect">
            <a:avLst/>
          </a:prstGeom>
          <a:noFill/>
          <a:ln w="25400">
            <a:solidFill>
              <a:schemeClr val="tx1"/>
            </a:solidFill>
          </a:ln>
        </p:spPr>
        <p:txBody>
          <a:bodyPr wrap="square" rtlCol="0">
            <a:spAutoFit/>
          </a:bodyPr>
          <a:lstStyle/>
          <a:p>
            <a:pPr algn="ctr"/>
            <a:r>
              <a:rPr lang="en-US" sz="2400" dirty="0"/>
              <a:t>1. Convert to gray-scale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a:off x="2196348" y="2667968"/>
            <a:ext cx="1273093" cy="13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749938" y="2252469"/>
            <a:ext cx="1923846"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10601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673784" y="2645103"/>
            <a:ext cx="2055176" cy="22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p:cNvCxnSpPr>
          <p:nvPr/>
        </p:nvCxnSpPr>
        <p:spPr>
          <a:xfrm flipV="1">
            <a:off x="10728960" y="2608406"/>
            <a:ext cx="0" cy="178625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2918262" y="4108229"/>
            <a:ext cx="2606355"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Encoder</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91246" y="4108229"/>
            <a:ext cx="2606358"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 </a:t>
            </a:r>
            <a:r>
              <a:rPr lang="en-US" sz="2400" b="1" dirty="0">
                <a:solidFill>
                  <a:schemeClr val="tx1"/>
                </a:solidFill>
              </a:rPr>
              <a:t>Decoder</a:t>
            </a:r>
            <a:r>
              <a:rPr lang="en-US" sz="2400" dirty="0">
                <a:solidFill>
                  <a:schemeClr val="tx1"/>
                </a:solidFill>
              </a:rPr>
              <a:t> </a:t>
            </a:r>
          </a:p>
          <a:p>
            <a:pPr algn="ctr"/>
            <a:r>
              <a:rPr lang="en-US" sz="2400" dirty="0">
                <a:solidFill>
                  <a:schemeClr val="tx1"/>
                </a:solidFill>
              </a:rPr>
              <a:t>Learns to generate image from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stCxn id="7" idx="3"/>
            <a:endCxn id="41" idx="1"/>
          </p:cNvCxnSpPr>
          <p:nvPr/>
        </p:nvCxnSpPr>
        <p:spPr>
          <a:xfrm>
            <a:off x="2431539" y="5064104"/>
            <a:ext cx="4867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5524617" y="5064104"/>
            <a:ext cx="86662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a:endCxn id="9" idx="1"/>
          </p:cNvCxnSpPr>
          <p:nvPr/>
        </p:nvCxnSpPr>
        <p:spPr>
          <a:xfrm flipV="1">
            <a:off x="8997604" y="5047985"/>
            <a:ext cx="522085" cy="161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flipH="1">
            <a:off x="7694425" y="3083466"/>
            <a:ext cx="17436" cy="1024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221440" y="3683251"/>
            <a:ext cx="0" cy="4249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221439" y="3654008"/>
            <a:ext cx="3472986" cy="29243"/>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spTree>
    <p:extLst>
      <p:ext uri="{BB962C8B-B14F-4D97-AF65-F5344CB8AC3E}">
        <p14:creationId xmlns:p14="http://schemas.microsoft.com/office/powerpoint/2010/main" val="42186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Discriminative tasks </a:t>
            </a:r>
            <a:r>
              <a:rPr lang="en-US" sz="2800" dirty="0">
                <a:latin typeface="+mn-lt"/>
                <a:cs typeface="Segoe UI" panose="020B0502040204020203" pitchFamily="34" charset="0"/>
              </a:rPr>
              <a:t>learn to discriminate between same and different images     </a:t>
            </a:r>
          </a:p>
          <a:p>
            <a:r>
              <a:rPr lang="en-US" sz="2800" dirty="0">
                <a:latin typeface="+mn-lt"/>
                <a:cs typeface="Segoe UI" panose="020B0502040204020203" pitchFamily="34" charset="0"/>
              </a:rPr>
              <a:t>Discriminative tasks employ an encoder backbone and a task specific decoder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encoder learns a feature set    </a:t>
            </a:r>
          </a:p>
          <a:p>
            <a:pPr lvl="1"/>
            <a:r>
              <a:rPr lang="en-US" sz="2400" dirty="0">
                <a:latin typeface="+mn-lt"/>
                <a:cs typeface="Segoe UI" panose="020B0502040204020203" pitchFamily="34" charset="0"/>
              </a:rPr>
              <a:t>Keep backbone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a:t>
            </a:r>
            <a:r>
              <a:rPr lang="en-US" sz="2400" dirty="0" err="1">
                <a:latin typeface="+mn-lt"/>
                <a:cs typeface="Segoe UI" panose="020B0502040204020203" pitchFamily="34" charset="0"/>
              </a:rPr>
              <a:t>traning</a:t>
            </a:r>
            <a:endParaRPr lang="en-US" sz="2400" dirty="0">
              <a:latin typeface="+mn-lt"/>
              <a:cs typeface="Segoe UI" panose="020B0502040204020203" pitchFamily="34" charset="0"/>
            </a:endParaRP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decoder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701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Discriminative task example: </a:t>
            </a:r>
            <a:r>
              <a:rPr lang="en-US" sz="2800" dirty="0">
                <a:latin typeface="+mn-lt"/>
                <a:cs typeface="Segoe UI" panose="020B0502040204020203" pitchFamily="34" charset="0"/>
              </a:rPr>
              <a:t>recognize and reassemble image from random tiles</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45" idx="0"/>
          </p:cNvCxnSpPr>
          <p:nvPr/>
        </p:nvCxnSpPr>
        <p:spPr>
          <a:xfrm>
            <a:off x="1675055" y="3080794"/>
            <a:ext cx="0" cy="11326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907513" y="2249797"/>
            <a:ext cx="1535084" cy="830997"/>
          </a:xfrm>
          <a:prstGeom prst="rect">
            <a:avLst/>
          </a:prstGeom>
          <a:noFill/>
          <a:ln w="25400">
            <a:solidFill>
              <a:schemeClr val="tx1"/>
            </a:solidFill>
          </a:ln>
        </p:spPr>
        <p:txBody>
          <a:bodyPr wrap="square" rtlCol="0">
            <a:spAutoFit/>
          </a:bodyPr>
          <a:lstStyle/>
          <a:p>
            <a:pPr algn="ctr"/>
            <a:r>
              <a:rPr lang="en-US" sz="2400" dirty="0"/>
              <a:t>1. Random Tile Image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flipV="1">
            <a:off x="2442597" y="2665296"/>
            <a:ext cx="1026844" cy="2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586792" y="2263433"/>
            <a:ext cx="1742561"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897031" cy="109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329353" y="2623832"/>
            <a:ext cx="2277687" cy="551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a:stCxn id="28" idx="0"/>
          </p:cNvCxnSpPr>
          <p:nvPr/>
        </p:nvCxnSpPr>
        <p:spPr>
          <a:xfrm flipH="1" flipV="1">
            <a:off x="10607040" y="2623832"/>
            <a:ext cx="46091" cy="14778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3788403" y="4078986"/>
            <a:ext cx="2220320"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Backbone</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56514" y="4099027"/>
            <a:ext cx="2225446"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 Head</a:t>
            </a:r>
            <a:endParaRPr lang="en-US" sz="2400" dirty="0">
              <a:solidFill>
                <a:schemeClr val="tx1"/>
              </a:solidFill>
            </a:endParaRPr>
          </a:p>
          <a:p>
            <a:pPr algn="ctr"/>
            <a:r>
              <a:rPr lang="en-US" sz="2400" dirty="0">
                <a:solidFill>
                  <a:schemeClr val="tx1"/>
                </a:solidFill>
              </a:rPr>
              <a:t>Learns task using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endCxn id="41" idx="1"/>
          </p:cNvCxnSpPr>
          <p:nvPr/>
        </p:nvCxnSpPr>
        <p:spPr>
          <a:xfrm>
            <a:off x="2915645" y="5034861"/>
            <a:ext cx="87275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6008723" y="5034861"/>
            <a:ext cx="347791" cy="200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p:cNvCxnSpPr>
          <p:nvPr/>
        </p:nvCxnSpPr>
        <p:spPr>
          <a:xfrm>
            <a:off x="8581960" y="5054902"/>
            <a:ext cx="94040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a:off x="7458073" y="3094430"/>
            <a:ext cx="11164" cy="1004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898563" y="3683251"/>
            <a:ext cx="0" cy="39573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858748" y="3708073"/>
            <a:ext cx="2625399" cy="6679"/>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pic>
        <p:nvPicPr>
          <p:cNvPr id="24" name="Picture 23">
            <a:extLst>
              <a:ext uri="{FF2B5EF4-FFF2-40B4-BE49-F238E27FC236}">
                <a16:creationId xmlns:a16="http://schemas.microsoft.com/office/drawing/2014/main" id="{74FC2D3A-B391-D0A2-31D9-BF912B7E88BA}"/>
              </a:ext>
            </a:extLst>
          </p:cNvPr>
          <p:cNvPicPr>
            <a:picLocks noChangeAspect="1"/>
          </p:cNvPicPr>
          <p:nvPr/>
        </p:nvPicPr>
        <p:blipFill>
          <a:blip r:embed="rId4"/>
          <a:stretch>
            <a:fillRect/>
          </a:stretch>
        </p:blipFill>
        <p:spPr>
          <a:xfrm>
            <a:off x="9027779" y="4078986"/>
            <a:ext cx="1040601" cy="1005126"/>
          </a:xfrm>
          <a:prstGeom prst="rect">
            <a:avLst/>
          </a:prstGeom>
        </p:spPr>
      </p:pic>
      <p:pic>
        <p:nvPicPr>
          <p:cNvPr id="28" name="Picture 27">
            <a:extLst>
              <a:ext uri="{FF2B5EF4-FFF2-40B4-BE49-F238E27FC236}">
                <a16:creationId xmlns:a16="http://schemas.microsoft.com/office/drawing/2014/main" id="{92B07DAB-4A97-8C40-DF4D-69CC0866F12B}"/>
              </a:ext>
            </a:extLst>
          </p:cNvPr>
          <p:cNvPicPr>
            <a:picLocks noChangeAspect="1"/>
          </p:cNvPicPr>
          <p:nvPr/>
        </p:nvPicPr>
        <p:blipFill>
          <a:blip r:embed="rId5"/>
          <a:stretch>
            <a:fillRect/>
          </a:stretch>
        </p:blipFill>
        <p:spPr>
          <a:xfrm>
            <a:off x="10144264" y="4101644"/>
            <a:ext cx="1017733" cy="1017733"/>
          </a:xfrm>
          <a:prstGeom prst="rect">
            <a:avLst/>
          </a:prstGeom>
        </p:spPr>
      </p:pic>
      <p:pic>
        <p:nvPicPr>
          <p:cNvPr id="31" name="Picture 30">
            <a:extLst>
              <a:ext uri="{FF2B5EF4-FFF2-40B4-BE49-F238E27FC236}">
                <a16:creationId xmlns:a16="http://schemas.microsoft.com/office/drawing/2014/main" id="{3EFF38DC-E145-C83E-1A8C-B58F23DBB134}"/>
              </a:ext>
            </a:extLst>
          </p:cNvPr>
          <p:cNvPicPr>
            <a:picLocks noChangeAspect="1"/>
          </p:cNvPicPr>
          <p:nvPr/>
        </p:nvPicPr>
        <p:blipFill>
          <a:blip r:embed="rId6"/>
          <a:stretch>
            <a:fillRect/>
          </a:stretch>
        </p:blipFill>
        <p:spPr>
          <a:xfrm>
            <a:off x="11192081" y="4101644"/>
            <a:ext cx="965715" cy="1017733"/>
          </a:xfrm>
          <a:prstGeom prst="rect">
            <a:avLst/>
          </a:prstGeom>
        </p:spPr>
      </p:pic>
      <p:pic>
        <p:nvPicPr>
          <p:cNvPr id="34" name="Picture 33">
            <a:extLst>
              <a:ext uri="{FF2B5EF4-FFF2-40B4-BE49-F238E27FC236}">
                <a16:creationId xmlns:a16="http://schemas.microsoft.com/office/drawing/2014/main" id="{2E540FBB-13BE-E675-F6C9-4B33354354ED}"/>
              </a:ext>
            </a:extLst>
          </p:cNvPr>
          <p:cNvPicPr>
            <a:picLocks noChangeAspect="1"/>
          </p:cNvPicPr>
          <p:nvPr/>
        </p:nvPicPr>
        <p:blipFill>
          <a:blip r:embed="rId7"/>
          <a:stretch>
            <a:fillRect/>
          </a:stretch>
        </p:blipFill>
        <p:spPr>
          <a:xfrm>
            <a:off x="9001076" y="5119377"/>
            <a:ext cx="1080979" cy="1048298"/>
          </a:xfrm>
          <a:prstGeom prst="rect">
            <a:avLst/>
          </a:prstGeom>
        </p:spPr>
      </p:pic>
      <p:pic>
        <p:nvPicPr>
          <p:cNvPr id="36" name="Picture 35">
            <a:extLst>
              <a:ext uri="{FF2B5EF4-FFF2-40B4-BE49-F238E27FC236}">
                <a16:creationId xmlns:a16="http://schemas.microsoft.com/office/drawing/2014/main" id="{B6883A99-5EDD-15DC-FF76-C516D7787487}"/>
              </a:ext>
            </a:extLst>
          </p:cNvPr>
          <p:cNvPicPr>
            <a:picLocks noChangeAspect="1"/>
          </p:cNvPicPr>
          <p:nvPr/>
        </p:nvPicPr>
        <p:blipFill>
          <a:blip r:embed="rId8"/>
          <a:stretch>
            <a:fillRect/>
          </a:stretch>
        </p:blipFill>
        <p:spPr>
          <a:xfrm>
            <a:off x="10144264" y="5133881"/>
            <a:ext cx="1047817" cy="1035193"/>
          </a:xfrm>
          <a:prstGeom prst="rect">
            <a:avLst/>
          </a:prstGeom>
        </p:spPr>
      </p:pic>
      <p:pic>
        <p:nvPicPr>
          <p:cNvPr id="40" name="Picture 39">
            <a:extLst>
              <a:ext uri="{FF2B5EF4-FFF2-40B4-BE49-F238E27FC236}">
                <a16:creationId xmlns:a16="http://schemas.microsoft.com/office/drawing/2014/main" id="{C74D622A-F7C5-4A59-DB2A-63A0DCEE103B}"/>
              </a:ext>
            </a:extLst>
          </p:cNvPr>
          <p:cNvPicPr>
            <a:picLocks noChangeAspect="1"/>
          </p:cNvPicPr>
          <p:nvPr/>
        </p:nvPicPr>
        <p:blipFill>
          <a:blip r:embed="rId9"/>
          <a:stretch>
            <a:fillRect/>
          </a:stretch>
        </p:blipFill>
        <p:spPr>
          <a:xfrm>
            <a:off x="11211349" y="5156023"/>
            <a:ext cx="966440" cy="990907"/>
          </a:xfrm>
          <a:prstGeom prst="rect">
            <a:avLst/>
          </a:prstGeom>
        </p:spPr>
      </p:pic>
      <p:pic>
        <p:nvPicPr>
          <p:cNvPr id="44" name="Picture 43">
            <a:extLst>
              <a:ext uri="{FF2B5EF4-FFF2-40B4-BE49-F238E27FC236}">
                <a16:creationId xmlns:a16="http://schemas.microsoft.com/office/drawing/2014/main" id="{B3D795D3-DC15-599F-D565-893DFCB775A9}"/>
              </a:ext>
            </a:extLst>
          </p:cNvPr>
          <p:cNvPicPr>
            <a:picLocks noChangeAspect="1"/>
          </p:cNvPicPr>
          <p:nvPr/>
        </p:nvPicPr>
        <p:blipFill>
          <a:blip r:embed="rId4"/>
          <a:stretch>
            <a:fillRect/>
          </a:stretch>
        </p:blipFill>
        <p:spPr>
          <a:xfrm>
            <a:off x="2253070" y="5295553"/>
            <a:ext cx="1040601" cy="1005126"/>
          </a:xfrm>
          <a:prstGeom prst="rect">
            <a:avLst/>
          </a:prstGeom>
        </p:spPr>
      </p:pic>
      <p:pic>
        <p:nvPicPr>
          <p:cNvPr id="45" name="Picture 44">
            <a:extLst>
              <a:ext uri="{FF2B5EF4-FFF2-40B4-BE49-F238E27FC236}">
                <a16:creationId xmlns:a16="http://schemas.microsoft.com/office/drawing/2014/main" id="{A5A25464-CAC1-B0EC-1956-F971D4132F43}"/>
              </a:ext>
            </a:extLst>
          </p:cNvPr>
          <p:cNvPicPr>
            <a:picLocks noChangeAspect="1"/>
          </p:cNvPicPr>
          <p:nvPr/>
        </p:nvPicPr>
        <p:blipFill>
          <a:blip r:embed="rId8"/>
          <a:stretch>
            <a:fillRect/>
          </a:stretch>
        </p:blipFill>
        <p:spPr>
          <a:xfrm>
            <a:off x="1151146" y="4213476"/>
            <a:ext cx="1047817" cy="1035193"/>
          </a:xfrm>
          <a:prstGeom prst="rect">
            <a:avLst/>
          </a:prstGeom>
        </p:spPr>
      </p:pic>
      <p:pic>
        <p:nvPicPr>
          <p:cNvPr id="47" name="Picture 46">
            <a:extLst>
              <a:ext uri="{FF2B5EF4-FFF2-40B4-BE49-F238E27FC236}">
                <a16:creationId xmlns:a16="http://schemas.microsoft.com/office/drawing/2014/main" id="{4F77C8B0-B65C-B1AD-AD40-FAA2C5AED762}"/>
              </a:ext>
            </a:extLst>
          </p:cNvPr>
          <p:cNvPicPr>
            <a:picLocks noChangeAspect="1"/>
          </p:cNvPicPr>
          <p:nvPr/>
        </p:nvPicPr>
        <p:blipFill>
          <a:blip r:embed="rId4"/>
          <a:stretch>
            <a:fillRect/>
          </a:stretch>
        </p:blipFill>
        <p:spPr>
          <a:xfrm>
            <a:off x="2254008" y="4228509"/>
            <a:ext cx="1040601" cy="1005126"/>
          </a:xfrm>
          <a:prstGeom prst="rect">
            <a:avLst/>
          </a:prstGeom>
        </p:spPr>
      </p:pic>
      <p:pic>
        <p:nvPicPr>
          <p:cNvPr id="48" name="Picture 47">
            <a:extLst>
              <a:ext uri="{FF2B5EF4-FFF2-40B4-BE49-F238E27FC236}">
                <a16:creationId xmlns:a16="http://schemas.microsoft.com/office/drawing/2014/main" id="{A4FE7565-8AC1-3BC4-2994-49491355284D}"/>
              </a:ext>
            </a:extLst>
          </p:cNvPr>
          <p:cNvPicPr>
            <a:picLocks noChangeAspect="1"/>
          </p:cNvPicPr>
          <p:nvPr/>
        </p:nvPicPr>
        <p:blipFill>
          <a:blip r:embed="rId6"/>
          <a:stretch>
            <a:fillRect/>
          </a:stretch>
        </p:blipFill>
        <p:spPr>
          <a:xfrm>
            <a:off x="130386" y="4230936"/>
            <a:ext cx="965715" cy="1017733"/>
          </a:xfrm>
          <a:prstGeom prst="rect">
            <a:avLst/>
          </a:prstGeom>
        </p:spPr>
      </p:pic>
      <p:pic>
        <p:nvPicPr>
          <p:cNvPr id="57" name="Picture 56">
            <a:extLst>
              <a:ext uri="{FF2B5EF4-FFF2-40B4-BE49-F238E27FC236}">
                <a16:creationId xmlns:a16="http://schemas.microsoft.com/office/drawing/2014/main" id="{ACE2A27A-043B-211F-3D22-77009939DDAE}"/>
              </a:ext>
            </a:extLst>
          </p:cNvPr>
          <p:cNvPicPr>
            <a:picLocks noChangeAspect="1"/>
          </p:cNvPicPr>
          <p:nvPr/>
        </p:nvPicPr>
        <p:blipFill>
          <a:blip r:embed="rId7"/>
          <a:stretch>
            <a:fillRect/>
          </a:stretch>
        </p:blipFill>
        <p:spPr>
          <a:xfrm>
            <a:off x="1118668" y="5273967"/>
            <a:ext cx="1080979" cy="1048298"/>
          </a:xfrm>
          <a:prstGeom prst="rect">
            <a:avLst/>
          </a:prstGeom>
        </p:spPr>
      </p:pic>
      <p:pic>
        <p:nvPicPr>
          <p:cNvPr id="58" name="Picture 57">
            <a:extLst>
              <a:ext uri="{FF2B5EF4-FFF2-40B4-BE49-F238E27FC236}">
                <a16:creationId xmlns:a16="http://schemas.microsoft.com/office/drawing/2014/main" id="{4F542D50-1616-328E-F828-BB0A2DB9E24A}"/>
              </a:ext>
            </a:extLst>
          </p:cNvPr>
          <p:cNvPicPr>
            <a:picLocks noChangeAspect="1"/>
          </p:cNvPicPr>
          <p:nvPr/>
        </p:nvPicPr>
        <p:blipFill>
          <a:blip r:embed="rId9"/>
          <a:stretch>
            <a:fillRect/>
          </a:stretch>
        </p:blipFill>
        <p:spPr>
          <a:xfrm>
            <a:off x="117721" y="5273967"/>
            <a:ext cx="966440" cy="990907"/>
          </a:xfrm>
          <a:prstGeom prst="rect">
            <a:avLst/>
          </a:prstGeom>
        </p:spPr>
      </p:pic>
    </p:spTree>
    <p:extLst>
      <p:ext uri="{BB962C8B-B14F-4D97-AF65-F5344CB8AC3E}">
        <p14:creationId xmlns:p14="http://schemas.microsoft.com/office/powerpoint/2010/main" val="36926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a:p>
            <a:r>
              <a:rPr lang="en-US" sz="2800" dirty="0">
                <a:latin typeface="+mn-lt"/>
                <a:cs typeface="Segoe UI" panose="020B0502040204020203" pitchFamily="34" charset="0"/>
              </a:rPr>
              <a:t>Discriminative tasks employ a backbone and a pretext task specific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backbone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pretext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6440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p:txBody>
      </p:sp>
      <p:pic>
        <p:nvPicPr>
          <p:cNvPr id="6" name="Picture 5">
            <a:extLst>
              <a:ext uri="{FF2B5EF4-FFF2-40B4-BE49-F238E27FC236}">
                <a16:creationId xmlns:a16="http://schemas.microsoft.com/office/drawing/2014/main" id="{BDB15752-6BBE-64CF-92BA-E3E37D69F068}"/>
              </a:ext>
            </a:extLst>
          </p:cNvPr>
          <p:cNvPicPr>
            <a:picLocks noChangeAspect="1"/>
          </p:cNvPicPr>
          <p:nvPr/>
        </p:nvPicPr>
        <p:blipFill>
          <a:blip r:embed="rId3"/>
          <a:stretch>
            <a:fillRect/>
          </a:stretch>
        </p:blipFill>
        <p:spPr>
          <a:xfrm>
            <a:off x="6171897" y="1599914"/>
            <a:ext cx="5884340" cy="4526415"/>
          </a:xfrm>
          <a:prstGeom prst="rect">
            <a:avLst/>
          </a:prstGeom>
        </p:spPr>
      </p:pic>
      <p:sp>
        <p:nvSpPr>
          <p:cNvPr id="7" name="TextBox 6">
            <a:extLst>
              <a:ext uri="{FF2B5EF4-FFF2-40B4-BE49-F238E27FC236}">
                <a16:creationId xmlns:a16="http://schemas.microsoft.com/office/drawing/2014/main" id="{FFE93422-0B32-1AE0-2E6E-F3067551D715}"/>
              </a:ext>
            </a:extLst>
          </p:cNvPr>
          <p:cNvSpPr txBox="1"/>
          <p:nvPr/>
        </p:nvSpPr>
        <p:spPr>
          <a:xfrm>
            <a:off x="7943889" y="6190074"/>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4C967-0BE8-BA8E-FB7A-D5C9403C3174}"/>
                  </a:ext>
                </a:extLst>
              </p:cNvPr>
              <p:cNvSpPr txBox="1">
                <a:spLocks/>
              </p:cNvSpPr>
              <p:nvPr/>
            </p:nvSpPr>
            <p:spPr>
              <a:xfrm>
                <a:off x="1045870" y="5406420"/>
                <a:ext cx="4733055"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1, Apply transformations, </a:t>
                </a:r>
                <a:endParaRPr lang="en-US" sz="28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to input image </a:t>
                </a:r>
                <a14:m>
                  <m:oMath xmlns:m="http://schemas.openxmlformats.org/officeDocument/2006/math">
                    <m:r>
                      <a:rPr lang="en-US" sz="2800" b="1" i="1" smtClean="0">
                        <a:latin typeface="Cambria Math" panose="02040503050406030204" pitchFamily="18" charset="0"/>
                        <a:cs typeface="Segoe UI" panose="020B0502040204020203" pitchFamily="34" charset="0"/>
                      </a:rPr>
                      <m:t>𝒙</m:t>
                    </m:r>
                  </m:oMath>
                </a14:m>
                <a:endParaRPr lang="en-US" sz="2800" i="1" dirty="0">
                  <a:latin typeface="+mn-lt"/>
                  <a:cs typeface="Segoe UI" panose="020B0502040204020203" pitchFamily="34" charset="0"/>
                </a:endParaRPr>
              </a:p>
            </p:txBody>
          </p:sp>
        </mc:Choice>
        <mc:Fallback xmlns="">
          <p:sp>
            <p:nvSpPr>
              <p:cNvPr id="8" name="Content Placeholder 2">
                <a:extLst>
                  <a:ext uri="{FF2B5EF4-FFF2-40B4-BE49-F238E27FC236}">
                    <a16:creationId xmlns:a16="http://schemas.microsoft.com/office/drawing/2014/main" id="{7FA4C967-0BE8-BA8E-FB7A-D5C9403C3174}"/>
                  </a:ext>
                </a:extLst>
              </p:cNvPr>
              <p:cNvSpPr txBox="1">
                <a:spLocks noRot="1" noChangeAspect="1" noMove="1" noResize="1" noEditPoints="1" noAdjustHandles="1" noChangeArrowheads="1" noChangeShapeType="1" noTextEdit="1"/>
              </p:cNvSpPr>
              <p:nvPr/>
            </p:nvSpPr>
            <p:spPr>
              <a:xfrm>
                <a:off x="1045870" y="5406420"/>
                <a:ext cx="4733055" cy="924956"/>
              </a:xfrm>
              <a:prstGeom prst="rect">
                <a:avLst/>
              </a:prstGeom>
              <a:blipFill>
                <a:blip r:embed="rId5"/>
                <a:stretch>
                  <a:fillRect l="-2706" t="-6579" b="-2105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355FEA1-E588-81CB-8F6A-ABDA1FBBFD44}"/>
              </a:ext>
            </a:extLst>
          </p:cNvPr>
          <p:cNvCxnSpPr>
            <a:cxnSpLocks/>
            <a:stCxn id="8" idx="3"/>
          </p:cNvCxnSpPr>
          <p:nvPr/>
        </p:nvCxnSpPr>
        <p:spPr>
          <a:xfrm flipV="1">
            <a:off x="5778925" y="5691447"/>
            <a:ext cx="2035039"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D962E13-92F9-1B14-5C76-312FC3323034}"/>
                  </a:ext>
                </a:extLst>
              </p:cNvPr>
              <p:cNvSpPr txBox="1">
                <a:spLocks/>
              </p:cNvSpPr>
              <p:nvPr/>
            </p:nvSpPr>
            <p:spPr>
              <a:xfrm>
                <a:off x="173193" y="4238298"/>
                <a:ext cx="567122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Backbone encoder CNN,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acc>
                          <m:accPr>
                            <m:chr m:val="̃"/>
                            <m:ctrlPr>
                              <a:rPr lang="en-US" sz="2800" b="0" i="1" smtClean="0">
                                <a:latin typeface="Cambria Math" panose="02040503050406030204" pitchFamily="18" charset="0"/>
                                <a:cs typeface="Segoe UI" panose="020B0502040204020203" pitchFamily="34" charset="0"/>
                              </a:rPr>
                            </m:ctrlPr>
                          </m:accPr>
                          <m:e>
                            <m:r>
                              <a:rPr lang="en-US" sz="2800" b="0" i="1" smtClean="0">
                                <a:latin typeface="Cambria Math" panose="02040503050406030204" pitchFamily="18" charset="0"/>
                                <a:cs typeface="Segoe UI" panose="020B0502040204020203" pitchFamily="34" charset="0"/>
                              </a:rPr>
                              <m:t>𝑥</m:t>
                            </m:r>
                          </m:e>
                        </m:acc>
                      </m:e>
                      <m:sub>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generates feature map: e.g. ResNet50</a:t>
                </a:r>
                <a:endParaRPr lang="en-US" sz="2800" i="1"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AD962E13-92F9-1B14-5C76-312FC3323034}"/>
                  </a:ext>
                </a:extLst>
              </p:cNvPr>
              <p:cNvSpPr txBox="1">
                <a:spLocks noRot="1" noChangeAspect="1" noMove="1" noResize="1" noEditPoints="1" noAdjustHandles="1" noChangeArrowheads="1" noChangeShapeType="1" noTextEdit="1"/>
              </p:cNvSpPr>
              <p:nvPr/>
            </p:nvSpPr>
            <p:spPr>
              <a:xfrm>
                <a:off x="173193" y="4238298"/>
                <a:ext cx="5671226" cy="924956"/>
              </a:xfrm>
              <a:prstGeom prst="rect">
                <a:avLst/>
              </a:prstGeom>
              <a:blipFill>
                <a:blip r:embed="rId6"/>
                <a:stretch>
                  <a:fillRect l="-2148" t="-5921" r="-1719" b="-2105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2FB3765-17E1-1A5E-04B8-286B162685EE}"/>
              </a:ext>
            </a:extLst>
          </p:cNvPr>
          <p:cNvCxnSpPr>
            <a:cxnSpLocks/>
            <a:stCxn id="13" idx="3"/>
          </p:cNvCxnSpPr>
          <p:nvPr/>
        </p:nvCxnSpPr>
        <p:spPr>
          <a:xfrm flipV="1">
            <a:off x="5844419" y="3991819"/>
            <a:ext cx="327478" cy="708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BCDDAA9-B5A5-E341-6E51-05465EE501D3}"/>
                  </a:ext>
                </a:extLst>
              </p:cNvPr>
              <p:cNvSpPr txBox="1">
                <a:spLocks/>
              </p:cNvSpPr>
              <p:nvPr/>
            </p:nvSpPr>
            <p:spPr>
              <a:xfrm>
                <a:off x="854623" y="2630438"/>
                <a:ext cx="4130800" cy="8426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4. </a:t>
                </a:r>
                <a:r>
                  <a:rPr lang="en-US" sz="2800" i="1" dirty="0">
                    <a:latin typeface="+mn-lt"/>
                    <a:cs typeface="Segoe UI" panose="020B0502040204020203" pitchFamily="34" charset="0"/>
                  </a:rPr>
                  <a:t>Task specific decoder head, g</a:t>
                </a:r>
                <a14:m>
                  <m:oMath xmlns:m="http://schemas.openxmlformats.org/officeDocument/2006/math">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m:t>
                            </m:r>
                          </m:sub>
                        </m:sSub>
                      </m:e>
                    </m:d>
                  </m:oMath>
                </a14:m>
                <a:r>
                  <a:rPr lang="en-US" sz="2800" i="1" dirty="0">
                    <a:latin typeface="+mn-lt"/>
                    <a:cs typeface="Segoe UI" panose="020B0502040204020203" pitchFamily="34" charset="0"/>
                  </a:rPr>
                  <a:t>, </a:t>
                </a:r>
                <a:r>
                  <a:rPr lang="en-US" sz="2800" dirty="0">
                    <a:latin typeface="+mn-lt"/>
                    <a:cs typeface="Segoe UI" panose="020B0502040204020203" pitchFamily="34" charset="0"/>
                  </a:rPr>
                  <a:t>linear or MPL</a:t>
                </a:r>
                <a:r>
                  <a:rPr lang="en-US" sz="2800" i="1" dirty="0">
                    <a:latin typeface="+mn-lt"/>
                    <a:cs typeface="Segoe UI" panose="020B0502040204020203" pitchFamily="34" charset="0"/>
                  </a:rPr>
                  <a:t> </a:t>
                </a:r>
              </a:p>
            </p:txBody>
          </p:sp>
        </mc:Choice>
        <mc:Fallback xmlns="">
          <p:sp>
            <p:nvSpPr>
              <p:cNvPr id="17" name="Content Placeholder 2">
                <a:extLst>
                  <a:ext uri="{FF2B5EF4-FFF2-40B4-BE49-F238E27FC236}">
                    <a16:creationId xmlns:a16="http://schemas.microsoft.com/office/drawing/2014/main" id="{1BCDDAA9-B5A5-E341-6E51-05465EE501D3}"/>
                  </a:ext>
                </a:extLst>
              </p:cNvPr>
              <p:cNvSpPr txBox="1">
                <a:spLocks noRot="1" noChangeAspect="1" noMove="1" noResize="1" noEditPoints="1" noAdjustHandles="1" noChangeArrowheads="1" noChangeShapeType="1" noTextEdit="1"/>
              </p:cNvSpPr>
              <p:nvPr/>
            </p:nvSpPr>
            <p:spPr>
              <a:xfrm>
                <a:off x="854623" y="2630438"/>
                <a:ext cx="4130800" cy="842632"/>
              </a:xfrm>
              <a:prstGeom prst="rect">
                <a:avLst/>
              </a:prstGeom>
              <a:blipFill>
                <a:blip r:embed="rId7"/>
                <a:stretch>
                  <a:fillRect l="-2950" t="-7246" b="-3333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FC8A52B-97F1-000C-DDFB-066FDABC69C3}"/>
              </a:ext>
            </a:extLst>
          </p:cNvPr>
          <p:cNvCxnSpPr>
            <a:cxnSpLocks/>
            <a:stCxn id="17" idx="3"/>
          </p:cNvCxnSpPr>
          <p:nvPr/>
        </p:nvCxnSpPr>
        <p:spPr>
          <a:xfrm flipV="1">
            <a:off x="4985423" y="2655549"/>
            <a:ext cx="1199114" cy="39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5F491FF-FF45-7DDC-DA1F-22CE81A38259}"/>
                  </a:ext>
                </a:extLst>
              </p:cNvPr>
              <p:cNvSpPr txBox="1">
                <a:spLocks/>
              </p:cNvSpPr>
              <p:nvPr/>
            </p:nvSpPr>
            <p:spPr>
              <a:xfrm>
                <a:off x="1715466" y="3603631"/>
                <a:ext cx="4055420" cy="63466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Feature maps,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𝑗</m:t>
                        </m:r>
                      </m:sub>
                    </m:sSub>
                  </m:oMath>
                </a14:m>
                <a:r>
                  <a:rPr lang="en-US" sz="2800" dirty="0">
                    <a:cs typeface="Segoe UI" panose="020B0502040204020203" pitchFamily="34" charset="0"/>
                  </a:rPr>
                  <a:t> </a:t>
                </a:r>
                <a:endParaRPr lang="en-US" sz="2800" i="1" dirty="0">
                  <a:latin typeface="+mn-lt"/>
                  <a:cs typeface="Segoe UI" panose="020B0502040204020203" pitchFamily="34" charset="0"/>
                </a:endParaRPr>
              </a:p>
            </p:txBody>
          </p:sp>
        </mc:Choice>
        <mc:Fallback xmlns="">
          <p:sp>
            <p:nvSpPr>
              <p:cNvPr id="23" name="Content Placeholder 2">
                <a:extLst>
                  <a:ext uri="{FF2B5EF4-FFF2-40B4-BE49-F238E27FC236}">
                    <a16:creationId xmlns:a16="http://schemas.microsoft.com/office/drawing/2014/main" id="{B5F491FF-FF45-7DDC-DA1F-22CE81A38259}"/>
                  </a:ext>
                </a:extLst>
              </p:cNvPr>
              <p:cNvSpPr txBox="1">
                <a:spLocks noRot="1" noChangeAspect="1" noMove="1" noResize="1" noEditPoints="1" noAdjustHandles="1" noChangeArrowheads="1" noChangeShapeType="1" noTextEdit="1"/>
              </p:cNvSpPr>
              <p:nvPr/>
            </p:nvSpPr>
            <p:spPr>
              <a:xfrm>
                <a:off x="1715466" y="3603631"/>
                <a:ext cx="4055420" cy="634667"/>
              </a:xfrm>
              <a:prstGeom prst="rect">
                <a:avLst/>
              </a:prstGeom>
              <a:blipFill>
                <a:blip r:embed="rId8"/>
                <a:stretch>
                  <a:fillRect l="-3003" t="-7692" b="-1057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DA40D-7043-3D23-40CA-61E11A8251B5}"/>
              </a:ext>
            </a:extLst>
          </p:cNvPr>
          <p:cNvCxnSpPr>
            <a:cxnSpLocks/>
            <a:stCxn id="23" idx="3"/>
          </p:cNvCxnSpPr>
          <p:nvPr/>
        </p:nvCxnSpPr>
        <p:spPr>
          <a:xfrm flipV="1">
            <a:off x="5770886" y="3214091"/>
            <a:ext cx="771856" cy="706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974744EF-0D5D-FAED-5BD7-5CB851595344}"/>
                  </a:ext>
                </a:extLst>
              </p:cNvPr>
              <p:cNvSpPr txBox="1">
                <a:spLocks/>
              </p:cNvSpPr>
              <p:nvPr/>
            </p:nvSpPr>
            <p:spPr>
              <a:xfrm>
                <a:off x="173193" y="1589067"/>
                <a:ext cx="6233149" cy="97262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a:t>
                </a:r>
                <a:r>
                  <a:rPr lang="en-US" sz="2800" i="1" dirty="0">
                    <a:latin typeface="+mn-lt"/>
                    <a:cs typeface="Segoe UI" panose="020B0502040204020203" pitchFamily="34" charset="0"/>
                  </a:rPr>
                  <a:t>Loss function,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𝑙</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measures agreement or contrast between images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𝑖</m:t>
                        </m:r>
                      </m:sub>
                    </m:sSub>
                  </m:oMath>
                </a14:m>
                <a:r>
                  <a:rPr lang="en-US" sz="2800" dirty="0">
                    <a:cs typeface="Segoe UI" panose="020B0502040204020203" pitchFamily="34" charset="0"/>
                  </a:rPr>
                  <a:t> </a:t>
                </a:r>
                <a:r>
                  <a:rPr lang="en-US" sz="2800" dirty="0">
                    <a:latin typeface="+mn-lt"/>
                    <a:cs typeface="Segoe UI" panose="020B0502040204020203" pitchFamily="34" charset="0"/>
                  </a:rPr>
                  <a:t>and</a:t>
                </a:r>
                <a:r>
                  <a:rPr lang="en-US" sz="2800" dirty="0">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a:t>
                </a:r>
              </a:p>
            </p:txBody>
          </p:sp>
        </mc:Choice>
        <mc:Fallback xmlns="">
          <p:sp>
            <p:nvSpPr>
              <p:cNvPr id="63" name="Content Placeholder 2">
                <a:extLst>
                  <a:ext uri="{FF2B5EF4-FFF2-40B4-BE49-F238E27FC236}">
                    <a16:creationId xmlns:a16="http://schemas.microsoft.com/office/drawing/2014/main" id="{974744EF-0D5D-FAED-5BD7-5CB851595344}"/>
                  </a:ext>
                </a:extLst>
              </p:cNvPr>
              <p:cNvSpPr txBox="1">
                <a:spLocks noRot="1" noChangeAspect="1" noMove="1" noResize="1" noEditPoints="1" noAdjustHandles="1" noChangeArrowheads="1" noChangeShapeType="1" noTextEdit="1"/>
              </p:cNvSpPr>
              <p:nvPr/>
            </p:nvSpPr>
            <p:spPr>
              <a:xfrm>
                <a:off x="173193" y="1589067"/>
                <a:ext cx="6233149" cy="972621"/>
              </a:xfrm>
              <a:prstGeom prst="rect">
                <a:avLst/>
              </a:prstGeom>
              <a:blipFill>
                <a:blip r:embed="rId9"/>
                <a:stretch>
                  <a:fillRect l="-1955" t="-6289" r="-2933" b="-19497"/>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593C16F-4ECD-F949-26CA-C2B36D240E96}"/>
              </a:ext>
            </a:extLst>
          </p:cNvPr>
          <p:cNvCxnSpPr>
            <a:cxnSpLocks/>
          </p:cNvCxnSpPr>
          <p:nvPr/>
        </p:nvCxnSpPr>
        <p:spPr>
          <a:xfrm flipV="1">
            <a:off x="6406342" y="1670909"/>
            <a:ext cx="1291243"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3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3" grpId="0"/>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385766" cy="709265"/>
          </a:xfrm>
        </p:spPr>
        <p:txBody>
          <a:bodyPr/>
          <a:lstStyle/>
          <a:p>
            <a:pPr marL="0" indent="0">
              <a:buNone/>
            </a:pPr>
            <a:r>
              <a:rPr lang="en-US" sz="2800" dirty="0">
                <a:latin typeface="+mn-lt"/>
                <a:cs typeface="Segoe UI" panose="020B0502040204020203" pitchFamily="34" charset="0"/>
              </a:rPr>
              <a:t>Examples of </a:t>
            </a:r>
            <a:r>
              <a:rPr lang="en-US" sz="2800" b="1" dirty="0">
                <a:latin typeface="+mn-lt"/>
                <a:cs typeface="Segoe UI" panose="020B0502040204020203" pitchFamily="34" charset="0"/>
              </a:rPr>
              <a:t>image transformations </a:t>
            </a:r>
            <a:r>
              <a:rPr lang="en-US" sz="2800" dirty="0">
                <a:latin typeface="+mn-lt"/>
                <a:cs typeface="Segoe UI" panose="020B0502040204020203" pitchFamily="34" charset="0"/>
              </a:rPr>
              <a:t>for contrastive self-supervised learning</a:t>
            </a:r>
          </a:p>
        </p:txBody>
      </p:sp>
      <p:pic>
        <p:nvPicPr>
          <p:cNvPr id="5" name="Picture 4">
            <a:extLst>
              <a:ext uri="{FF2B5EF4-FFF2-40B4-BE49-F238E27FC236}">
                <a16:creationId xmlns:a16="http://schemas.microsoft.com/office/drawing/2014/main" id="{4F1F3CF4-2989-4D6C-672E-DF911408976C}"/>
              </a:ext>
            </a:extLst>
          </p:cNvPr>
          <p:cNvPicPr>
            <a:picLocks noChangeAspect="1"/>
          </p:cNvPicPr>
          <p:nvPr/>
        </p:nvPicPr>
        <p:blipFill>
          <a:blip r:embed="rId3"/>
          <a:stretch>
            <a:fillRect/>
          </a:stretch>
        </p:blipFill>
        <p:spPr>
          <a:xfrm>
            <a:off x="931928" y="1682268"/>
            <a:ext cx="9669570" cy="4669210"/>
          </a:xfrm>
          <a:prstGeom prst="rect">
            <a:avLst/>
          </a:prstGeom>
        </p:spPr>
      </p:pic>
      <p:sp>
        <p:nvSpPr>
          <p:cNvPr id="4" name="TextBox 3">
            <a:extLst>
              <a:ext uri="{FF2B5EF4-FFF2-40B4-BE49-F238E27FC236}">
                <a16:creationId xmlns:a16="http://schemas.microsoft.com/office/drawing/2014/main" id="{3FC89DB6-FD1A-EECF-BFCA-44EE16705758}"/>
              </a:ext>
            </a:extLst>
          </p:cNvPr>
          <p:cNvSpPr txBox="1"/>
          <p:nvPr/>
        </p:nvSpPr>
        <p:spPr>
          <a:xfrm>
            <a:off x="4540609" y="6443213"/>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421060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1651163"/>
          </a:xfrm>
        </p:spPr>
        <p:txBody>
          <a:bodyPr/>
          <a:lstStyle/>
          <a:p>
            <a:pPr marL="0" indent="0">
              <a:buNone/>
            </a:pPr>
            <a:r>
              <a:rPr lang="en-US" sz="2800" dirty="0">
                <a:latin typeface="+mn-lt"/>
                <a:cs typeface="Segoe UI" panose="020B0502040204020203" pitchFamily="34" charset="0"/>
              </a:rPr>
              <a:t>Examples possible image crops</a:t>
            </a:r>
          </a:p>
          <a:p>
            <a:r>
              <a:rPr lang="en-US" sz="2800" dirty="0">
                <a:latin typeface="+mn-lt"/>
                <a:cs typeface="Segoe UI" panose="020B0502040204020203" pitchFamily="34" charset="0"/>
              </a:rPr>
              <a:t>A few of an infinite number of possibilities     </a:t>
            </a:r>
          </a:p>
        </p:txBody>
      </p:sp>
      <p:pic>
        <p:nvPicPr>
          <p:cNvPr id="6" name="Picture 5">
            <a:extLst>
              <a:ext uri="{FF2B5EF4-FFF2-40B4-BE49-F238E27FC236}">
                <a16:creationId xmlns:a16="http://schemas.microsoft.com/office/drawing/2014/main" id="{F4B1B450-0C92-3F1A-7E5D-97DCC14DC092}"/>
              </a:ext>
            </a:extLst>
          </p:cNvPr>
          <p:cNvPicPr>
            <a:picLocks noChangeAspect="1"/>
          </p:cNvPicPr>
          <p:nvPr/>
        </p:nvPicPr>
        <p:blipFill>
          <a:blip r:embed="rId3"/>
          <a:stretch>
            <a:fillRect/>
          </a:stretch>
        </p:blipFill>
        <p:spPr>
          <a:xfrm>
            <a:off x="2922388" y="2710310"/>
            <a:ext cx="5564282" cy="3569538"/>
          </a:xfrm>
          <a:prstGeom prst="rect">
            <a:avLst/>
          </a:prstGeom>
        </p:spPr>
      </p:pic>
      <p:sp>
        <p:nvSpPr>
          <p:cNvPr id="4" name="TextBox 3">
            <a:extLst>
              <a:ext uri="{FF2B5EF4-FFF2-40B4-BE49-F238E27FC236}">
                <a16:creationId xmlns:a16="http://schemas.microsoft.com/office/drawing/2014/main" id="{F98F5F16-AE4E-DADA-00D3-66FAFEBF63BE}"/>
              </a:ext>
            </a:extLst>
          </p:cNvPr>
          <p:cNvSpPr txBox="1"/>
          <p:nvPr/>
        </p:nvSpPr>
        <p:spPr>
          <a:xfrm>
            <a:off x="4540609" y="638395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332189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481875"/>
          </a:xfrm>
        </p:spPr>
        <p:txBody>
          <a:bodyPr/>
          <a:lstStyle/>
          <a:p>
            <a:pPr marL="0" indent="0">
              <a:buNone/>
            </a:pPr>
            <a:r>
              <a:rPr lang="en-US" sz="2800" dirty="0">
                <a:latin typeface="+mn-lt"/>
                <a:cs typeface="Segoe UI" panose="020B0502040204020203" pitchFamily="34" charset="0"/>
              </a:rPr>
              <a:t>How do some of the possible transformations behave? </a:t>
            </a:r>
          </a:p>
        </p:txBody>
      </p:sp>
      <p:pic>
        <p:nvPicPr>
          <p:cNvPr id="5" name="Picture 4">
            <a:extLst>
              <a:ext uri="{FF2B5EF4-FFF2-40B4-BE49-F238E27FC236}">
                <a16:creationId xmlns:a16="http://schemas.microsoft.com/office/drawing/2014/main" id="{BA81F643-7BC3-F5CA-6994-DD980DF7E432}"/>
              </a:ext>
            </a:extLst>
          </p:cNvPr>
          <p:cNvPicPr>
            <a:picLocks noChangeAspect="1"/>
          </p:cNvPicPr>
          <p:nvPr/>
        </p:nvPicPr>
        <p:blipFill>
          <a:blip r:embed="rId3"/>
          <a:stretch>
            <a:fillRect/>
          </a:stretch>
        </p:blipFill>
        <p:spPr>
          <a:xfrm>
            <a:off x="6379391" y="1920556"/>
            <a:ext cx="5103872" cy="3447856"/>
          </a:xfrm>
          <a:prstGeom prst="rect">
            <a:avLst/>
          </a:prstGeom>
        </p:spPr>
      </p:pic>
      <p:pic>
        <p:nvPicPr>
          <p:cNvPr id="8" name="Picture 7">
            <a:extLst>
              <a:ext uri="{FF2B5EF4-FFF2-40B4-BE49-F238E27FC236}">
                <a16:creationId xmlns:a16="http://schemas.microsoft.com/office/drawing/2014/main" id="{F01023A6-F030-07AF-936D-A0C637FB0C92}"/>
              </a:ext>
            </a:extLst>
          </p:cNvPr>
          <p:cNvPicPr>
            <a:picLocks noChangeAspect="1"/>
          </p:cNvPicPr>
          <p:nvPr/>
        </p:nvPicPr>
        <p:blipFill>
          <a:blip r:embed="rId4"/>
          <a:stretch>
            <a:fillRect/>
          </a:stretch>
        </p:blipFill>
        <p:spPr>
          <a:xfrm>
            <a:off x="519021" y="1942602"/>
            <a:ext cx="5131874" cy="4522147"/>
          </a:xfrm>
          <a:prstGeom prst="rect">
            <a:avLst/>
          </a:prstGeom>
        </p:spPr>
      </p:pic>
      <p:sp>
        <p:nvSpPr>
          <p:cNvPr id="9" name="Content Placeholder 2">
            <a:extLst>
              <a:ext uri="{FF2B5EF4-FFF2-40B4-BE49-F238E27FC236}">
                <a16:creationId xmlns:a16="http://schemas.microsoft.com/office/drawing/2014/main" id="{CCD8B8C6-15B3-7950-8506-4931A62E9678}"/>
              </a:ext>
            </a:extLst>
          </p:cNvPr>
          <p:cNvSpPr txBox="1">
            <a:spLocks/>
          </p:cNvSpPr>
          <p:nvPr/>
        </p:nvSpPr>
        <p:spPr>
          <a:xfrm>
            <a:off x="309362" y="1502809"/>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latin typeface="+mn-lt"/>
                <a:cs typeface="Segoe UI" panose="020B0502040204020203" pitchFamily="34" charset="0"/>
              </a:rPr>
              <a:t>Interactions between transformations</a:t>
            </a:r>
          </a:p>
        </p:txBody>
      </p:sp>
      <p:sp>
        <p:nvSpPr>
          <p:cNvPr id="11" name="Content Placeholder 2">
            <a:extLst>
              <a:ext uri="{FF2B5EF4-FFF2-40B4-BE49-F238E27FC236}">
                <a16:creationId xmlns:a16="http://schemas.microsoft.com/office/drawing/2014/main" id="{0E9302D9-E04C-C42E-71D0-B56DA4AA6CCC}"/>
              </a:ext>
            </a:extLst>
          </p:cNvPr>
          <p:cNvSpPr txBox="1">
            <a:spLocks/>
          </p:cNvSpPr>
          <p:nvPr/>
        </p:nvSpPr>
        <p:spPr>
          <a:xfrm>
            <a:off x="6141730" y="1486941"/>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600" dirty="0">
                <a:latin typeface="+mn-lt"/>
                <a:cs typeface="Segoe UI" panose="020B0502040204020203" pitchFamily="34" charset="0"/>
              </a:rPr>
              <a:t>Importance of color distortion </a:t>
            </a:r>
          </a:p>
        </p:txBody>
      </p:sp>
      <p:sp>
        <p:nvSpPr>
          <p:cNvPr id="4" name="TextBox 3">
            <a:extLst>
              <a:ext uri="{FF2B5EF4-FFF2-40B4-BE49-F238E27FC236}">
                <a16:creationId xmlns:a16="http://schemas.microsoft.com/office/drawing/2014/main" id="{D6B06386-6FC5-82DE-86ED-929F9BA9718D}"/>
              </a:ext>
            </a:extLst>
          </p:cNvPr>
          <p:cNvSpPr txBox="1"/>
          <p:nvPr/>
        </p:nvSpPr>
        <p:spPr>
          <a:xfrm>
            <a:off x="4939986" y="6401884"/>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75353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Where      </a:t>
                </a:r>
              </a:p>
              <a:p>
                <a:pPr marL="0"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num>
                      <m:den>
                        <m:d>
                          <m:dPr>
                            <m:begChr m:val="‖"/>
                            <m:endChr m:val="‖"/>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e>
                        </m:d>
                        <m:d>
                          <m:dPr>
                            <m:begChr m:val="‖"/>
                            <m:endChr m:val="‖"/>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den>
                    </m:f>
                  </m:oMath>
                </a14:m>
                <a:r>
                  <a:rPr lang="en-US" sz="2400" dirty="0">
                    <a:latin typeface="+mn-lt"/>
                    <a:cs typeface="Segoe UI" panose="020B0502040204020203" pitchFamily="34" charset="0"/>
                  </a:rPr>
                  <a:t> is the cosign similarity      </a:t>
                </a:r>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 (pseudo) temperature parameter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83153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We want the </a:t>
                </a:r>
                <a:r>
                  <a:rPr lang="en-US" sz="2400" b="1" dirty="0">
                    <a:latin typeface="+mn-lt"/>
                    <a:cs typeface="Segoe UI" panose="020B0502040204020203" pitchFamily="34" charset="0"/>
                  </a:rPr>
                  <a:t>learned feature map,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to have the following properties when </a:t>
                </a:r>
                <a:r>
                  <a:rPr lang="en-US" sz="2400" b="1" dirty="0">
                    <a:latin typeface="+mn-lt"/>
                    <a:cs typeface="Segoe UI" panose="020B0502040204020203" pitchFamily="34" charset="0"/>
                  </a:rPr>
                  <a:t>minimizing loss</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for same image with different transformations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invariant to transformation</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0</m:t>
                    </m:r>
                  </m:oMath>
                </a14:m>
                <a:r>
                  <a:rPr lang="en-US" sz="2400" dirty="0">
                    <a:latin typeface="+mn-lt"/>
                    <a:cs typeface="Segoe UI" panose="020B0502040204020203" pitchFamily="34" charset="0"/>
                  </a:rPr>
                  <a:t> for different images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sensitive to different images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23017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hlinkClick r:id="rId3"/>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Where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Boltzmann’s constant,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system temperature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4"/>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6779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400" dirty="0">
                    <a:latin typeface="+mn-lt"/>
                    <a:cs typeface="Segoe UI" panose="020B0502040204020203" pitchFamily="34" charset="0"/>
                  </a:rPr>
                  <a:t>Let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Boltzmann distributed energy </a:t>
                </a:r>
                <a:r>
                  <a:rPr lang="en-US" sz="2400" b="1" dirty="0">
                    <a:latin typeface="+mn-lt"/>
                    <a:cs typeface="Segoe UI" panose="020B0502040204020203" pitchFamily="34" charset="0"/>
                  </a:rPr>
                  <a:t>maximizes entropy </a:t>
                </a:r>
                <a:r>
                  <a:rPr lang="en-US" sz="2400" dirty="0">
                    <a:latin typeface="+mn-lt"/>
                    <a:cs typeface="Segoe UI" panose="020B0502040204020203" pitchFamily="34" charset="0"/>
                  </a:rPr>
                  <a:t>of the system: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Segoe UI" panose="020B0502040204020203" pitchFamily="34" charset="0"/>
                        </a:rPr>
                        <m:t>𝑆</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1</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2,</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𝑀</m:t>
                              </m:r>
                            </m:sub>
                          </m:sSub>
                        </m:e>
                      </m:d>
                      <m:r>
                        <a:rPr lang="en-US" sz="2400" b="0" i="1" smtClean="0">
                          <a:latin typeface="Cambria Math" panose="02040503050406030204" pitchFamily="18" charset="0"/>
                          <a:cs typeface="Segoe UI" panose="020B0502040204020203" pitchFamily="34" charset="0"/>
                        </a:rPr>
                        <m:t>=−</m:t>
                      </m:r>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m:rPr>
                              <m:sty m:val="p"/>
                            </m:rPr>
                            <a:rPr lang="en-US" sz="2400">
                              <a:latin typeface="Cambria Math" panose="02040503050406030204" pitchFamily="18" charset="0"/>
                              <a:cs typeface="Segoe UI" panose="020B0502040204020203" pitchFamily="34" charset="0"/>
                            </a:rPr>
                            <m:t>log</m:t>
                          </m:r>
                          <m:r>
                            <a:rPr lang="en-US" sz="2400" i="1">
                              <a:latin typeface="Cambria Math" panose="02040503050406030204" pitchFamily="18" charset="0"/>
                              <a:cs typeface="Segoe UI" panose="020B0502040204020203" pitchFamily="34" charset="0"/>
                            </a:rPr>
                            <m:t>⁡</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i="1">
                                      <a:latin typeface="Cambria Math" panose="02040503050406030204" pitchFamily="18" charset="0"/>
                                      <a:cs typeface="Segoe UI" panose="020B0502040204020203" pitchFamily="34" charset="0"/>
                                    </a:rPr>
                                    <m:t>𝑖</m:t>
                                  </m:r>
                                </m:sub>
                              </m:sSub>
                            </m:e>
                          </m:d>
                        </m:e>
                      </m:nary>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This is just what we want!     </a:t>
                </a:r>
              </a:p>
              <a:p>
                <a:r>
                  <a:rPr lang="en-US" sz="2400" dirty="0">
                    <a:latin typeface="+mn-lt"/>
                    <a:cs typeface="Segoe UI" panose="020B0502040204020203" pitchFamily="34" charset="0"/>
                  </a:rPr>
                  <a:t>Maximizing the Boltzmann entropy for a feature map</a:t>
                </a:r>
                <a:r>
                  <a:rPr lang="en-US" sz="2400" b="1" dirty="0">
                    <a:latin typeface="+mn-lt"/>
                    <a:cs typeface="Segoe UI" panose="020B0502040204020203" pitchFamily="34" charset="0"/>
                  </a:rPr>
                  <a:t> </a:t>
                </a:r>
                <a:r>
                  <a:rPr lang="en-US" sz="2400" dirty="0">
                    <a:latin typeface="+mn-lt"/>
                    <a:cs typeface="Segoe UI" panose="020B0502040204020203" pitchFamily="34" charset="0"/>
                  </a:rPr>
                  <a:t>,</a:t>
                </a:r>
                <a:r>
                  <a:rPr lang="en-US" sz="2400" b="1" dirty="0">
                    <a:latin typeface="+mn-lt"/>
                    <a:cs typeface="Segoe UI" panose="020B0502040204020203" pitchFamily="34" charset="0"/>
                  </a:rPr>
                  <a:t>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across images improves discrimination sensitivity  </a:t>
                </a: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793" t="-895"/>
                </a:stretch>
              </a:blipFill>
            </p:spPr>
            <p:txBody>
              <a:bodyPr/>
              <a:lstStyle/>
              <a:p>
                <a:r>
                  <a:rPr lang="en-US">
                    <a:noFill/>
                  </a:rPr>
                  <a:t> </a:t>
                </a:r>
              </a:p>
            </p:txBody>
          </p:sp>
        </mc:Fallback>
      </mc:AlternateContent>
    </p:spTree>
    <p:extLst>
      <p:ext uri="{BB962C8B-B14F-4D97-AF65-F5344CB8AC3E}">
        <p14:creationId xmlns:p14="http://schemas.microsoft.com/office/powerpoint/2010/main" val="7357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1318866"/>
              </a:xfrm>
            </p:spPr>
            <p:txBody>
              <a:bodyPr/>
              <a:lstStyle/>
              <a:p>
                <a:pPr marL="0" indent="0">
                  <a:buNone/>
                </a:pPr>
                <a:r>
                  <a:rPr lang="en-US" sz="2800" dirty="0">
                    <a:latin typeface="+mn-lt"/>
                    <a:cs typeface="Segoe UI" panose="020B0502040204020203" pitchFamily="34" charset="0"/>
                  </a:rPr>
                  <a:t>What value of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should we use?  </a:t>
                </a:r>
              </a:p>
              <a:p>
                <a:r>
                  <a:rPr lang="en-US" sz="2800" dirty="0">
                    <a:latin typeface="+mn-lt"/>
                    <a:cs typeface="Segoe UI" panose="020B0502040204020203" pitchFamily="34" charset="0"/>
                  </a:rPr>
                  <a:t>Perform hyperparameter search</a:t>
                </a:r>
              </a:p>
              <a:p>
                <a:r>
                  <a:rPr lang="en-US" sz="2800" dirty="0">
                    <a:latin typeface="+mn-lt"/>
                    <a:cs typeface="Segoe UI" panose="020B0502040204020203" pitchFamily="34" charset="0"/>
                  </a:rPr>
                  <a:t>Trade-off between minimizing contrastive association loss and maximum entropy</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55040"/>
                <a:ext cx="11488334" cy="1318866"/>
              </a:xfrm>
              <a:blipFill>
                <a:blip r:embed="rId3"/>
                <a:stretch>
                  <a:fillRect l="-1061" t="-4630" b="-768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D6606-0D0E-5AF8-B719-B5383D09FE48}"/>
              </a:ext>
            </a:extLst>
          </p:cNvPr>
          <p:cNvPicPr>
            <a:picLocks noChangeAspect="1"/>
          </p:cNvPicPr>
          <p:nvPr/>
        </p:nvPicPr>
        <p:blipFill>
          <a:blip r:embed="rId4"/>
          <a:stretch>
            <a:fillRect/>
          </a:stretch>
        </p:blipFill>
        <p:spPr>
          <a:xfrm>
            <a:off x="2835124" y="2988520"/>
            <a:ext cx="6455248" cy="3469622"/>
          </a:xfrm>
          <a:prstGeom prst="rect">
            <a:avLst/>
          </a:prstGeom>
        </p:spPr>
      </p:pic>
      <p:sp>
        <p:nvSpPr>
          <p:cNvPr id="4" name="TextBox 3">
            <a:extLst>
              <a:ext uri="{FF2B5EF4-FFF2-40B4-BE49-F238E27FC236}">
                <a16:creationId xmlns:a16="http://schemas.microsoft.com/office/drawing/2014/main" id="{12FE4EA1-8161-BB71-BF9E-C8C4D23A1CF8}"/>
              </a:ext>
            </a:extLst>
          </p:cNvPr>
          <p:cNvSpPr txBox="1"/>
          <p:nvPr/>
        </p:nvSpPr>
        <p:spPr>
          <a:xfrm>
            <a:off x="4642750" y="6458142"/>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21604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597989"/>
          </a:xfrm>
        </p:spPr>
        <p:txBody>
          <a:bodyPr/>
          <a:lstStyle/>
          <a:p>
            <a:pPr marL="0" indent="0">
              <a:buNone/>
            </a:pPr>
            <a:r>
              <a:rPr lang="en-US" sz="2800" dirty="0">
                <a:latin typeface="+mn-lt"/>
                <a:cs typeface="Segoe UI" panose="020B0502040204020203" pitchFamily="34" charset="0"/>
              </a:rPr>
              <a:t>How well does contrastive pretext learning work?  </a:t>
            </a:r>
          </a:p>
        </p:txBody>
      </p:sp>
      <p:pic>
        <p:nvPicPr>
          <p:cNvPr id="6" name="Picture 5">
            <a:extLst>
              <a:ext uri="{FF2B5EF4-FFF2-40B4-BE49-F238E27FC236}">
                <a16:creationId xmlns:a16="http://schemas.microsoft.com/office/drawing/2014/main" id="{5B475735-7337-B12D-CE6D-752B64FB2F3B}"/>
              </a:ext>
            </a:extLst>
          </p:cNvPr>
          <p:cNvPicPr>
            <a:picLocks noChangeAspect="1"/>
          </p:cNvPicPr>
          <p:nvPr/>
        </p:nvPicPr>
        <p:blipFill>
          <a:blip r:embed="rId3"/>
          <a:stretch>
            <a:fillRect/>
          </a:stretch>
        </p:blipFill>
        <p:spPr>
          <a:xfrm>
            <a:off x="3420533" y="1419051"/>
            <a:ext cx="4527287" cy="4913876"/>
          </a:xfrm>
          <a:prstGeom prst="rect">
            <a:avLst/>
          </a:prstGeom>
        </p:spPr>
      </p:pic>
      <p:sp>
        <p:nvSpPr>
          <p:cNvPr id="4" name="TextBox 3">
            <a:extLst>
              <a:ext uri="{FF2B5EF4-FFF2-40B4-BE49-F238E27FC236}">
                <a16:creationId xmlns:a16="http://schemas.microsoft.com/office/drawing/2014/main" id="{4BFC470B-8F65-7CF7-3B96-959AB62BCA49}"/>
              </a:ext>
            </a:extLst>
          </p:cNvPr>
          <p:cNvSpPr txBox="1"/>
          <p:nvPr/>
        </p:nvSpPr>
        <p:spPr>
          <a:xfrm>
            <a:off x="5045705" y="642760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1958671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14DA-F33E-C454-FAFE-0CAC02621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616EA-5A8C-6D90-A688-FC71EC43663F}"/>
              </a:ext>
            </a:extLst>
          </p:cNvPr>
          <p:cNvSpPr>
            <a:spLocks noGrp="1"/>
          </p:cNvSpPr>
          <p:nvPr>
            <p:ph type="ctrTitle"/>
          </p:nvPr>
        </p:nvSpPr>
        <p:spPr>
          <a:xfrm>
            <a:off x="1524000" y="2080381"/>
            <a:ext cx="9835848" cy="1429582"/>
          </a:xfrm>
        </p:spPr>
        <p:txBody>
          <a:bodyPr>
            <a:normAutofit/>
          </a:bodyPr>
          <a:lstStyle/>
          <a:p>
            <a:r>
              <a:rPr lang="en-US" sz="4400" dirty="0">
                <a:latin typeface="+mn-lt"/>
              </a:rPr>
              <a:t>Scaling Vision Transformers </a:t>
            </a:r>
          </a:p>
        </p:txBody>
      </p:sp>
    </p:spTree>
    <p:extLst>
      <p:ext uri="{BB962C8B-B14F-4D97-AF65-F5344CB8AC3E}">
        <p14:creationId xmlns:p14="http://schemas.microsoft.com/office/powerpoint/2010/main" val="2355551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4779-73E6-5110-36D4-CC8BDCBC1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730C6-7B90-058D-6AB2-624F1239082F}"/>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C5674E-90F2-04D4-73B0-F850C26A0BD3}"/>
                  </a:ext>
                </a:extLst>
              </p:cNvPr>
              <p:cNvSpPr>
                <a:spLocks noGrp="1"/>
              </p:cNvSpPr>
              <p:nvPr>
                <p:ph sz="quarter" idx="10"/>
              </p:nvPr>
            </p:nvSpPr>
            <p:spPr>
              <a:xfrm>
                <a:off x="436341" y="683788"/>
                <a:ext cx="11525250" cy="1786346"/>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Larger models and larger data sets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lower error rate </a:t>
                </a:r>
              </a:p>
              <a:p>
                <a:r>
                  <a:rPr lang="en-US" sz="2800" dirty="0">
                    <a:latin typeface="+mn-lt"/>
                    <a:cs typeface="Segoe UI" panose="020B0502040204020203" pitchFamily="34" charset="0"/>
                  </a:rPr>
                  <a:t>But, all models show saturation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436341" y="683788"/>
                <a:ext cx="11525250" cy="1786346"/>
              </a:xfrm>
              <a:blipFill>
                <a:blip r:embed="rId4"/>
                <a:stretch>
                  <a:fillRect l="-1111" t="-3072" b="-64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EA0481-C26B-D69D-6B31-2458DB9A0878}"/>
              </a:ext>
            </a:extLst>
          </p:cNvPr>
          <p:cNvPicPr>
            <a:picLocks noChangeAspect="1"/>
          </p:cNvPicPr>
          <p:nvPr/>
        </p:nvPicPr>
        <p:blipFill>
          <a:blip r:embed="rId5"/>
          <a:stretch>
            <a:fillRect/>
          </a:stretch>
        </p:blipFill>
        <p:spPr>
          <a:xfrm>
            <a:off x="738752" y="2293749"/>
            <a:ext cx="11078080" cy="4534093"/>
          </a:xfrm>
          <a:prstGeom prst="rect">
            <a:avLst/>
          </a:prstGeom>
        </p:spPr>
      </p:pic>
    </p:spTree>
    <p:extLst>
      <p:ext uri="{BB962C8B-B14F-4D97-AF65-F5344CB8AC3E}">
        <p14:creationId xmlns:p14="http://schemas.microsoft.com/office/powerpoint/2010/main" val="501864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195A-7893-5EFE-3F2F-1905C5F8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858-2EDC-373E-2061-EAD63299538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749ACD4B-CDFE-6D16-5762-51156F0C073C}"/>
              </a:ext>
            </a:extLst>
          </p:cNvPr>
          <p:cNvSpPr>
            <a:spLocks noGrp="1"/>
          </p:cNvSpPr>
          <p:nvPr>
            <p:ph sz="quarter" idx="10"/>
          </p:nvPr>
        </p:nvSpPr>
        <p:spPr>
          <a:xfrm>
            <a:off x="436341" y="663124"/>
            <a:ext cx="11525250" cy="2844659"/>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Combination of larger model and training data required for optimal performance</a:t>
            </a:r>
          </a:p>
          <a:p>
            <a:r>
              <a:rPr lang="en-US" sz="2800" dirty="0">
                <a:latin typeface="+mn-lt"/>
                <a:cs typeface="Segoe UI" panose="020B0502040204020203" pitchFamily="34" charset="0"/>
              </a:rPr>
              <a:t>Representation quality constrained by model size   </a:t>
            </a:r>
          </a:p>
          <a:p>
            <a:r>
              <a:rPr lang="en-US" sz="2800" dirty="0">
                <a:latin typeface="+mn-lt"/>
                <a:cs typeface="Segoe UI" panose="020B0502040204020203" pitchFamily="34" charset="0"/>
              </a:rPr>
              <a:t>Training dataset size beyond 1-3B images will improve massive models!  </a:t>
            </a:r>
          </a:p>
        </p:txBody>
      </p:sp>
      <p:pic>
        <p:nvPicPr>
          <p:cNvPr id="6" name="Picture 5">
            <a:extLst>
              <a:ext uri="{FF2B5EF4-FFF2-40B4-BE49-F238E27FC236}">
                <a16:creationId xmlns:a16="http://schemas.microsoft.com/office/drawing/2014/main" id="{4DBDC9BC-981F-558B-BCB3-37A0082F006B}"/>
              </a:ext>
            </a:extLst>
          </p:cNvPr>
          <p:cNvPicPr>
            <a:picLocks noChangeAspect="1"/>
          </p:cNvPicPr>
          <p:nvPr/>
        </p:nvPicPr>
        <p:blipFill>
          <a:blip r:embed="rId4"/>
          <a:stretch>
            <a:fillRect/>
          </a:stretch>
        </p:blipFill>
        <p:spPr>
          <a:xfrm>
            <a:off x="1808135" y="3388963"/>
            <a:ext cx="8475845" cy="3469037"/>
          </a:xfrm>
          <a:prstGeom prst="rect">
            <a:avLst/>
          </a:prstGeom>
        </p:spPr>
      </p:pic>
    </p:spTree>
    <p:extLst>
      <p:ext uri="{BB962C8B-B14F-4D97-AF65-F5344CB8AC3E}">
        <p14:creationId xmlns:p14="http://schemas.microsoft.com/office/powerpoint/2010/main" val="3921568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FB90-3EE9-0E4D-3F05-0F4D9F95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C79A2-17A2-C7A6-A5A9-708B898C6EC1}"/>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47DB526A-0FCB-5BD6-3F26-475401B0B976}"/>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Improved performance is achieved with massive training dataset and many fine tuning epochs </a:t>
            </a:r>
          </a:p>
        </p:txBody>
      </p:sp>
      <p:pic>
        <p:nvPicPr>
          <p:cNvPr id="5" name="Picture 4">
            <a:extLst>
              <a:ext uri="{FF2B5EF4-FFF2-40B4-BE49-F238E27FC236}">
                <a16:creationId xmlns:a16="http://schemas.microsoft.com/office/drawing/2014/main" id="{138EA9F7-BF21-F32D-3952-6891FA49FE97}"/>
              </a:ext>
            </a:extLst>
          </p:cNvPr>
          <p:cNvPicPr>
            <a:picLocks noChangeAspect="1"/>
          </p:cNvPicPr>
          <p:nvPr/>
        </p:nvPicPr>
        <p:blipFill>
          <a:blip r:embed="rId4"/>
          <a:stretch>
            <a:fillRect/>
          </a:stretch>
        </p:blipFill>
        <p:spPr>
          <a:xfrm>
            <a:off x="1296056" y="3024351"/>
            <a:ext cx="9412959" cy="3377168"/>
          </a:xfrm>
          <a:prstGeom prst="rect">
            <a:avLst/>
          </a:prstGeom>
        </p:spPr>
      </p:pic>
    </p:spTree>
    <p:extLst>
      <p:ext uri="{BB962C8B-B14F-4D97-AF65-F5344CB8AC3E}">
        <p14:creationId xmlns:p14="http://schemas.microsoft.com/office/powerpoint/2010/main" val="48207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5E37-FA9B-AF90-6D58-2F407776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B935C-FC48-AA5A-68AF-7ED3818E1CC7}"/>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5523EAA5-2EE5-BBFE-9A18-AB6BB8DD3F7B}"/>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Using independent learning rates for head (top) and backbone improved performance</a:t>
            </a:r>
          </a:p>
        </p:txBody>
      </p:sp>
      <p:pic>
        <p:nvPicPr>
          <p:cNvPr id="6" name="Picture 5">
            <a:extLst>
              <a:ext uri="{FF2B5EF4-FFF2-40B4-BE49-F238E27FC236}">
                <a16:creationId xmlns:a16="http://schemas.microsoft.com/office/drawing/2014/main" id="{0A968483-75A3-2C6D-E956-F897B5E543EB}"/>
              </a:ext>
            </a:extLst>
          </p:cNvPr>
          <p:cNvPicPr>
            <a:picLocks noChangeAspect="1"/>
          </p:cNvPicPr>
          <p:nvPr/>
        </p:nvPicPr>
        <p:blipFill>
          <a:blip r:embed="rId4"/>
          <a:stretch>
            <a:fillRect/>
          </a:stretch>
        </p:blipFill>
        <p:spPr>
          <a:xfrm>
            <a:off x="644553" y="3053167"/>
            <a:ext cx="10892109" cy="3512950"/>
          </a:xfrm>
          <a:prstGeom prst="rect">
            <a:avLst/>
          </a:prstGeom>
        </p:spPr>
      </p:pic>
    </p:spTree>
    <p:extLst>
      <p:ext uri="{BB962C8B-B14F-4D97-AF65-F5344CB8AC3E}">
        <p14:creationId xmlns:p14="http://schemas.microsoft.com/office/powerpoint/2010/main" val="3230278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AF0C-1C15-0A85-1B52-6F7EF3E9E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35A28-F016-4F6A-49B2-82E770953A87}"/>
              </a:ext>
            </a:extLst>
          </p:cNvPr>
          <p:cNvSpPr>
            <a:spLocks noGrp="1"/>
          </p:cNvSpPr>
          <p:nvPr>
            <p:ph type="ctrTitle"/>
          </p:nvPr>
        </p:nvSpPr>
        <p:spPr>
          <a:xfrm>
            <a:off x="1524000" y="2080381"/>
            <a:ext cx="9835848" cy="1429582"/>
          </a:xfrm>
        </p:spPr>
        <p:txBody>
          <a:bodyPr>
            <a:normAutofit/>
          </a:bodyPr>
          <a:lstStyle/>
          <a:p>
            <a:r>
              <a:rPr lang="en-US" sz="4400" dirty="0">
                <a:latin typeface="+mn-lt"/>
              </a:rPr>
              <a:t>What Do Transformers See?</a:t>
            </a:r>
          </a:p>
        </p:txBody>
      </p:sp>
    </p:spTree>
    <p:extLst>
      <p:ext uri="{BB962C8B-B14F-4D97-AF65-F5344CB8AC3E}">
        <p14:creationId xmlns:p14="http://schemas.microsoft.com/office/powerpoint/2010/main" val="3273912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0DD6-3334-87AE-3E6A-A8D34913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1327-61C2-47E4-ABD1-843ED696CD7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A3B322CF-01C1-D6C4-AA96-DAA1E5660087}"/>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show great similarity between lower and higher layers    </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show greater similarity between neighboring layers  </a:t>
            </a:r>
          </a:p>
        </p:txBody>
      </p:sp>
      <p:pic>
        <p:nvPicPr>
          <p:cNvPr id="5" name="Picture 4">
            <a:extLst>
              <a:ext uri="{FF2B5EF4-FFF2-40B4-BE49-F238E27FC236}">
                <a16:creationId xmlns:a16="http://schemas.microsoft.com/office/drawing/2014/main" id="{72A4E62C-440B-9D5C-B387-63AB5AF43A45}"/>
              </a:ext>
            </a:extLst>
          </p:cNvPr>
          <p:cNvPicPr>
            <a:picLocks noChangeAspect="1"/>
          </p:cNvPicPr>
          <p:nvPr/>
        </p:nvPicPr>
        <p:blipFill>
          <a:blip r:embed="rId4"/>
          <a:stretch>
            <a:fillRect/>
          </a:stretch>
        </p:blipFill>
        <p:spPr>
          <a:xfrm>
            <a:off x="0" y="3725504"/>
            <a:ext cx="12065024" cy="3016257"/>
          </a:xfrm>
          <a:prstGeom prst="rect">
            <a:avLst/>
          </a:prstGeom>
        </p:spPr>
      </p:pic>
    </p:spTree>
    <p:extLst>
      <p:ext uri="{BB962C8B-B14F-4D97-AF65-F5344CB8AC3E}">
        <p14:creationId xmlns:p14="http://schemas.microsoft.com/office/powerpoint/2010/main" val="3970868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68826-8367-0EBB-0CC9-E0841A411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BA33E-97D4-0E76-FD2D-83782881781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9E06C290-DD89-CC49-F900-2D45B793A7E2}"/>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Lower attention heads have great range of attention distance from local to global</a:t>
            </a:r>
          </a:p>
          <a:p>
            <a:r>
              <a:rPr lang="en-US" sz="2800" dirty="0">
                <a:latin typeface="+mn-lt"/>
                <a:cs typeface="Segoe UI" panose="020B0502040204020203" pitchFamily="34" charset="0"/>
              </a:rPr>
              <a:t>Deeper attention heads have long range attention distance, focusing on scene semantics     </a:t>
            </a:r>
          </a:p>
        </p:txBody>
      </p:sp>
      <p:pic>
        <p:nvPicPr>
          <p:cNvPr id="6" name="Picture 5">
            <a:extLst>
              <a:ext uri="{FF2B5EF4-FFF2-40B4-BE49-F238E27FC236}">
                <a16:creationId xmlns:a16="http://schemas.microsoft.com/office/drawing/2014/main" id="{B60BF6CE-8D66-B39C-3CE1-0A965CAB556E}"/>
              </a:ext>
            </a:extLst>
          </p:cNvPr>
          <p:cNvPicPr>
            <a:picLocks noChangeAspect="1"/>
          </p:cNvPicPr>
          <p:nvPr/>
        </p:nvPicPr>
        <p:blipFill>
          <a:blip r:embed="rId4"/>
          <a:stretch>
            <a:fillRect/>
          </a:stretch>
        </p:blipFill>
        <p:spPr>
          <a:xfrm>
            <a:off x="1379349" y="3161520"/>
            <a:ext cx="8875362" cy="3623093"/>
          </a:xfrm>
          <a:prstGeom prst="rect">
            <a:avLst/>
          </a:prstGeom>
        </p:spPr>
      </p:pic>
    </p:spTree>
    <p:extLst>
      <p:ext uri="{BB962C8B-B14F-4D97-AF65-F5344CB8AC3E}">
        <p14:creationId xmlns:p14="http://schemas.microsoft.com/office/powerpoint/2010/main" val="903320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92D-B4E2-4177-8BD7-9A795525F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42659-BCCE-D050-153D-DDB4553242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567A4FC1-13CD-D0EE-19A3-93A33378BCFF}"/>
              </a:ext>
            </a:extLst>
          </p:cNvPr>
          <p:cNvSpPr>
            <a:spLocks noGrp="1"/>
          </p:cNvSpPr>
          <p:nvPr>
            <p:ph sz="quarter" idx="10"/>
          </p:nvPr>
        </p:nvSpPr>
        <p:spPr>
          <a:xfrm>
            <a:off x="436341" y="663124"/>
            <a:ext cx="11525250" cy="2038747"/>
          </a:xfrm>
        </p:spPr>
        <p:txBody>
          <a:bodyPr/>
          <a:lstStyle/>
          <a:p>
            <a:pPr marL="0" indent="0">
              <a:buNone/>
            </a:pPr>
            <a:r>
              <a:rPr lang="en-US" sz="2800" dirty="0" err="1">
                <a:latin typeface="+mn-lt"/>
                <a:cs typeface="Segoe UI" panose="020B0502040204020203" pitchFamily="34" charset="0"/>
                <a:hlinkClick r:id="rId3"/>
              </a:rPr>
              <a:t>Rahgu</a:t>
            </a:r>
            <a:r>
              <a:rPr lang="en-US" sz="2800">
                <a:latin typeface="+mn-lt"/>
                <a:cs typeface="Segoe UI" panose="020B0502040204020203" pitchFamily="34" charset="0"/>
                <a:hlinkClick r:id="rId3"/>
              </a:rPr>
              <a:t>, et.al, 2022</a:t>
            </a:r>
            <a:r>
              <a:rPr lang="en-US" sz="2800">
                <a:latin typeface="+mn-lt"/>
                <a:cs typeface="Segoe UI" panose="020B0502040204020203" pitchFamily="34" charset="0"/>
              </a:rPr>
              <a:t>, </a:t>
            </a:r>
            <a:r>
              <a:rPr lang="en-US" sz="2800" dirty="0">
                <a:latin typeface="+mn-lt"/>
                <a:cs typeface="Segoe UI" panose="020B0502040204020203" pitchFamily="34" charset="0"/>
              </a:rPr>
              <a:t>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remain local for localized input</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activations become diffuse with depth</a:t>
            </a:r>
          </a:p>
        </p:txBody>
      </p:sp>
      <p:pic>
        <p:nvPicPr>
          <p:cNvPr id="6" name="Picture 5">
            <a:extLst>
              <a:ext uri="{FF2B5EF4-FFF2-40B4-BE49-F238E27FC236}">
                <a16:creationId xmlns:a16="http://schemas.microsoft.com/office/drawing/2014/main" id="{9A1FCCAE-6D1E-9211-1C1C-6651851883E9}"/>
              </a:ext>
            </a:extLst>
          </p:cNvPr>
          <p:cNvPicPr>
            <a:picLocks noChangeAspect="1"/>
          </p:cNvPicPr>
          <p:nvPr/>
        </p:nvPicPr>
        <p:blipFill>
          <a:blip r:embed="rId4"/>
          <a:stretch>
            <a:fillRect/>
          </a:stretch>
        </p:blipFill>
        <p:spPr>
          <a:xfrm>
            <a:off x="1435538" y="2560956"/>
            <a:ext cx="7935770" cy="4203814"/>
          </a:xfrm>
          <a:prstGeom prst="rect">
            <a:avLst/>
          </a:prstGeom>
        </p:spPr>
      </p:pic>
    </p:spTree>
    <p:extLst>
      <p:ext uri="{BB962C8B-B14F-4D97-AF65-F5344CB8AC3E}">
        <p14:creationId xmlns:p14="http://schemas.microsoft.com/office/powerpoint/2010/main" val="2644048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Shifting Window (SWIN) Transformer</a:t>
            </a:r>
            <a:br>
              <a:rPr lang="en-US" sz="4400" dirty="0">
                <a:latin typeface="+mn-lt"/>
              </a:rPr>
            </a:br>
            <a:r>
              <a:rPr lang="en-US" sz="4400" dirty="0">
                <a:latin typeface="+mn-lt"/>
              </a:rPr>
              <a:t>Making Transformers Efficient 1 </a:t>
            </a:r>
          </a:p>
        </p:txBody>
      </p:sp>
    </p:spTree>
    <p:extLst>
      <p:ext uri="{BB962C8B-B14F-4D97-AF65-F5344CB8AC3E}">
        <p14:creationId xmlns:p14="http://schemas.microsoft.com/office/powerpoint/2010/main" val="2810002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Toward Efficient Transformer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Efficient deep neural network architectures </a:t>
            </a:r>
            <a:r>
              <a:rPr lang="en-US" sz="2800" b="1" dirty="0">
                <a:latin typeface="+mn-lt"/>
                <a:cs typeface="Segoe UI" panose="020B0502040204020203" pitchFamily="34" charset="0"/>
              </a:rPr>
              <a:t>trade-off three performance metrics </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1912402"/>
            <a:ext cx="5952721" cy="438389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mn-lt"/>
                <a:cs typeface="Segoe UI" panose="020B0502040204020203" pitchFamily="34" charset="0"/>
              </a:rPr>
              <a:t>Complexity and model parameters: </a:t>
            </a:r>
            <a:r>
              <a:rPr lang="en-US" sz="2800" dirty="0">
                <a:latin typeface="+mn-lt"/>
                <a:cs typeface="Segoe UI" panose="020B0502040204020203" pitchFamily="34" charset="0"/>
              </a:rPr>
              <a:t>more complex models have higher capacity but harder to train, need larger datasets </a:t>
            </a:r>
          </a:p>
          <a:p>
            <a:r>
              <a:rPr lang="en-US" sz="2800" b="1" dirty="0">
                <a:latin typeface="+mn-lt"/>
                <a:cs typeface="Segoe UI" panose="020B0502040204020203" pitchFamily="34" charset="0"/>
              </a:rPr>
              <a:t>Error rate for task: </a:t>
            </a:r>
            <a:r>
              <a:rPr lang="en-US" sz="2800" dirty="0">
                <a:latin typeface="+mn-lt"/>
                <a:cs typeface="Segoe UI" panose="020B0502040204020203" pitchFamily="34" charset="0"/>
              </a:rPr>
              <a:t>measure of model effectiveness for task     </a:t>
            </a:r>
          </a:p>
          <a:p>
            <a:r>
              <a:rPr lang="en-US" sz="2800" b="1" dirty="0">
                <a:latin typeface="+mn-lt"/>
                <a:cs typeface="Segoe UI" panose="020B0502040204020203" pitchFamily="34" charset="0"/>
              </a:rPr>
              <a:t>Throughput:</a:t>
            </a:r>
            <a:r>
              <a:rPr lang="en-US" sz="2800" dirty="0">
                <a:latin typeface="+mn-lt"/>
                <a:cs typeface="Segoe UI" panose="020B0502040204020203" pitchFamily="34" charset="0"/>
              </a:rPr>
              <a:t> how fast can the NN perform inference, inverse of inference time</a:t>
            </a:r>
          </a:p>
        </p:txBody>
      </p:sp>
      <p:sp>
        <p:nvSpPr>
          <p:cNvPr id="5" name="Isosceles Triangle 4">
            <a:extLst>
              <a:ext uri="{FF2B5EF4-FFF2-40B4-BE49-F238E27FC236}">
                <a16:creationId xmlns:a16="http://schemas.microsoft.com/office/drawing/2014/main" id="{4EB6F456-91D3-CA99-2C69-49A2CE2A2492}"/>
              </a:ext>
            </a:extLst>
          </p:cNvPr>
          <p:cNvSpPr/>
          <p:nvPr/>
        </p:nvSpPr>
        <p:spPr>
          <a:xfrm>
            <a:off x="7046407" y="2636688"/>
            <a:ext cx="4689126" cy="3280787"/>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1F39105-3300-C6FF-4764-2FE41B46069D}"/>
              </a:ext>
            </a:extLst>
          </p:cNvPr>
          <p:cNvSpPr txBox="1">
            <a:spLocks/>
          </p:cNvSpPr>
          <p:nvPr/>
        </p:nvSpPr>
        <p:spPr>
          <a:xfrm>
            <a:off x="7901354" y="1788607"/>
            <a:ext cx="3176954" cy="9718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Complexity and model parameters</a:t>
            </a:r>
          </a:p>
        </p:txBody>
      </p:sp>
      <p:sp>
        <p:nvSpPr>
          <p:cNvPr id="9" name="Content Placeholder 2">
            <a:extLst>
              <a:ext uri="{FF2B5EF4-FFF2-40B4-BE49-F238E27FC236}">
                <a16:creationId xmlns:a16="http://schemas.microsoft.com/office/drawing/2014/main" id="{0B1E9E99-D903-B6EF-7C51-C0F55F277DEE}"/>
              </a:ext>
            </a:extLst>
          </p:cNvPr>
          <p:cNvSpPr txBox="1">
            <a:spLocks/>
          </p:cNvSpPr>
          <p:nvPr/>
        </p:nvSpPr>
        <p:spPr>
          <a:xfrm>
            <a:off x="10358113" y="5908565"/>
            <a:ext cx="1833887" cy="86737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Error rate for task</a:t>
            </a:r>
          </a:p>
        </p:txBody>
      </p:sp>
      <p:sp>
        <p:nvSpPr>
          <p:cNvPr id="10" name="Content Placeholder 2">
            <a:extLst>
              <a:ext uri="{FF2B5EF4-FFF2-40B4-BE49-F238E27FC236}">
                <a16:creationId xmlns:a16="http://schemas.microsoft.com/office/drawing/2014/main" id="{9CD7030E-EB54-FBBA-E975-99C5CCA313C7}"/>
              </a:ext>
            </a:extLst>
          </p:cNvPr>
          <p:cNvSpPr txBox="1">
            <a:spLocks/>
          </p:cNvSpPr>
          <p:nvPr/>
        </p:nvSpPr>
        <p:spPr>
          <a:xfrm>
            <a:off x="6227885" y="5856312"/>
            <a:ext cx="2045678" cy="4846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Throughput</a:t>
            </a:r>
          </a:p>
        </p:txBody>
      </p:sp>
      <p:sp>
        <p:nvSpPr>
          <p:cNvPr id="11" name="Oval 10">
            <a:extLst>
              <a:ext uri="{FF2B5EF4-FFF2-40B4-BE49-F238E27FC236}">
                <a16:creationId xmlns:a16="http://schemas.microsoft.com/office/drawing/2014/main" id="{AE3543DA-4F18-6142-9F65-F59CA0F6BDFE}"/>
              </a:ext>
            </a:extLst>
          </p:cNvPr>
          <p:cNvSpPr/>
          <p:nvPr/>
        </p:nvSpPr>
        <p:spPr>
          <a:xfrm>
            <a:off x="9284677" y="4513385"/>
            <a:ext cx="169985" cy="16998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BE762A7-41DB-7A0E-936E-409E149AC712}"/>
              </a:ext>
            </a:extLst>
          </p:cNvPr>
          <p:cNvSpPr/>
          <p:nvPr/>
        </p:nvSpPr>
        <p:spPr>
          <a:xfrm rot="16200000">
            <a:off x="9089101" y="3945267"/>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0D8B458-0C0F-071C-EF9B-31E73C5FAE80}"/>
              </a:ext>
            </a:extLst>
          </p:cNvPr>
          <p:cNvSpPr/>
          <p:nvPr/>
        </p:nvSpPr>
        <p:spPr>
          <a:xfrm rot="2043448">
            <a:off x="9576706" y="4710992"/>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D08928F-06F2-28AD-43E4-559540F1BB6A}"/>
              </a:ext>
            </a:extLst>
          </p:cNvPr>
          <p:cNvSpPr/>
          <p:nvPr/>
        </p:nvSpPr>
        <p:spPr>
          <a:xfrm rot="8800608">
            <a:off x="8600975" y="4717399"/>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animBg="1"/>
      <p:bldP spid="14"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E5B0-4CC1-B6F2-CDC4-C162C210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ABF78-04F6-CF30-D12A-10D203CA9013}"/>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4C56818C-1BFA-342A-D61C-04D10B84CABD}"/>
              </a:ext>
            </a:extLst>
          </p:cNvPr>
          <p:cNvSpPr>
            <a:spLocks noGrp="1"/>
          </p:cNvSpPr>
          <p:nvPr>
            <p:ph sz="quarter" idx="10"/>
          </p:nvPr>
        </p:nvSpPr>
        <p:spPr>
          <a:xfrm>
            <a:off x="379514" y="940525"/>
            <a:ext cx="11525250" cy="5493526"/>
          </a:xfrm>
        </p:spPr>
        <p:txBody>
          <a:bodyPr/>
          <a:lstStyle/>
          <a:p>
            <a:pPr marL="0" indent="0">
              <a:buNone/>
            </a:pPr>
            <a:r>
              <a:rPr lang="en-US" sz="2800" b="1" dirty="0">
                <a:latin typeface="+mn-lt"/>
                <a:cs typeface="Segoe UI" panose="020B0502040204020203" pitchFamily="34" charset="0"/>
              </a:rPr>
              <a:t>Shifted Window (SWIN) transformer </a:t>
            </a:r>
            <a:r>
              <a:rPr lang="en-US" sz="2800" dirty="0">
                <a:latin typeface="+mn-lt"/>
                <a:cs typeface="Segoe UI" panose="020B0502040204020203" pitchFamily="34" charset="0"/>
              </a:rPr>
              <a:t>introduces more efferent transformer architecture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architectures have quadratic complexity with increasing resolution    </a:t>
            </a:r>
          </a:p>
          <a:p>
            <a:pPr lvl="1"/>
            <a:r>
              <a:rPr lang="en-US" sz="2400" dirty="0">
                <a:latin typeface="+mn-lt"/>
                <a:cs typeface="Segoe UI" panose="020B0502040204020203" pitchFamily="34" charset="0"/>
              </a:rPr>
              <a:t>High inference time</a:t>
            </a:r>
          </a:p>
          <a:p>
            <a:pPr lvl="1"/>
            <a:r>
              <a:rPr lang="en-US" sz="2400" dirty="0">
                <a:latin typeface="+mn-lt"/>
                <a:cs typeface="Segoe UI" panose="020B0502040204020203" pitchFamily="34" charset="0"/>
              </a:rPr>
              <a:t>Limited resolution limits possible tasks</a:t>
            </a:r>
          </a:p>
          <a:p>
            <a:pPr lvl="1"/>
            <a:r>
              <a:rPr lang="en-US" sz="2400" dirty="0">
                <a:latin typeface="+mn-lt"/>
                <a:cs typeface="Segoe UI" panose="020B0502040204020203" pitchFamily="34" charset="0"/>
              </a:rPr>
              <a:t>Successful with classification, uses low resolution </a:t>
            </a:r>
          </a:p>
          <a:p>
            <a:pPr lvl="1"/>
            <a:r>
              <a:rPr lang="en-US" sz="2400" dirty="0">
                <a:latin typeface="+mn-lt"/>
                <a:cs typeface="Segoe UI" panose="020B0502040204020203" pitchFamily="34" charset="0"/>
              </a:rPr>
              <a:t>Poor fit to tasks requiring high resolution, e.g. segmentation   </a:t>
            </a:r>
          </a:p>
          <a:p>
            <a:r>
              <a:rPr lang="en-US" sz="2800" dirty="0">
                <a:latin typeface="+mn-lt"/>
                <a:cs typeface="Segoe UI" panose="020B0502040204020203" pitchFamily="34" charset="0"/>
              </a:rPr>
              <a:t>SWIN architecture using shifting windows to reduce complexity </a:t>
            </a:r>
          </a:p>
        </p:txBody>
      </p:sp>
    </p:spTree>
    <p:extLst>
      <p:ext uri="{BB962C8B-B14F-4D97-AF65-F5344CB8AC3E}">
        <p14:creationId xmlns:p14="http://schemas.microsoft.com/office/powerpoint/2010/main" val="36259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A4B2F-3402-89B2-8381-0C92F9A54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BD37C-9BB3-724C-BB99-2D4EF95729E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8D2CF15B-B3F4-09CB-D6A4-F16944621604}"/>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7BE530DF-6777-65EC-F7E9-345AEBBF15AB}"/>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uses hierarchy of scales    </a:t>
            </a:r>
          </a:p>
          <a:p>
            <a:r>
              <a:rPr lang="en-US" sz="2800" dirty="0">
                <a:latin typeface="+mn-lt"/>
                <a:cs typeface="Segoe UI" panose="020B0502040204020203" pitchFamily="34" charset="0"/>
              </a:rPr>
              <a:t>SWIN Transformer employs overlapping sliding windows to accommodate different scales   </a:t>
            </a:r>
          </a:p>
        </p:txBody>
      </p:sp>
      <p:pic>
        <p:nvPicPr>
          <p:cNvPr id="6" name="Picture 5">
            <a:extLst>
              <a:ext uri="{FF2B5EF4-FFF2-40B4-BE49-F238E27FC236}">
                <a16:creationId xmlns:a16="http://schemas.microsoft.com/office/drawing/2014/main" id="{A2F881DF-C9E0-B108-434C-444A03BF56BB}"/>
              </a:ext>
            </a:extLst>
          </p:cNvPr>
          <p:cNvPicPr>
            <a:picLocks noChangeAspect="1"/>
          </p:cNvPicPr>
          <p:nvPr/>
        </p:nvPicPr>
        <p:blipFill>
          <a:blip r:embed="rId3"/>
          <a:stretch>
            <a:fillRect/>
          </a:stretch>
        </p:blipFill>
        <p:spPr>
          <a:xfrm>
            <a:off x="5001949" y="1568048"/>
            <a:ext cx="7063974" cy="4044260"/>
          </a:xfrm>
          <a:prstGeom prst="rect">
            <a:avLst/>
          </a:prstGeom>
        </p:spPr>
      </p:pic>
      <p:sp>
        <p:nvSpPr>
          <p:cNvPr id="7" name="TextBox 6">
            <a:extLst>
              <a:ext uri="{FF2B5EF4-FFF2-40B4-BE49-F238E27FC236}">
                <a16:creationId xmlns:a16="http://schemas.microsoft.com/office/drawing/2014/main" id="{4F16D8CC-3158-8FCD-71AD-9B8FB539BD3B}"/>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spTree>
    <p:extLst>
      <p:ext uri="{BB962C8B-B14F-4D97-AF65-F5344CB8AC3E}">
        <p14:creationId xmlns:p14="http://schemas.microsoft.com/office/powerpoint/2010/main" val="1754948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employs overlapping windows to accommodate different scales  </a:t>
            </a:r>
          </a:p>
          <a:p>
            <a:r>
              <a:rPr lang="en-US" sz="2800" dirty="0">
                <a:latin typeface="+mn-lt"/>
                <a:cs typeface="Segoe UI" panose="020B0502040204020203" pitchFamily="34" charset="0"/>
              </a:rPr>
              <a:t>Shifting windows may improve global attention </a:t>
            </a:r>
          </a:p>
          <a:p>
            <a:r>
              <a:rPr lang="en-US" sz="2800" dirty="0">
                <a:latin typeface="+mn-lt"/>
                <a:cs typeface="Segoe UI" panose="020B0502040204020203" pitchFamily="34" charset="0"/>
              </a:rPr>
              <a:t>The shifting method reduces computation  </a:t>
            </a:r>
          </a:p>
        </p:txBody>
      </p:sp>
      <p:sp>
        <p:nvSpPr>
          <p:cNvPr id="7" name="TextBox 6">
            <a:extLst>
              <a:ext uri="{FF2B5EF4-FFF2-40B4-BE49-F238E27FC236}">
                <a16:creationId xmlns:a16="http://schemas.microsoft.com/office/drawing/2014/main" id="{40F56107-9D63-BDA3-91AC-920FDCB58271}"/>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6" name="Picture 5">
            <a:extLst>
              <a:ext uri="{FF2B5EF4-FFF2-40B4-BE49-F238E27FC236}">
                <a16:creationId xmlns:a16="http://schemas.microsoft.com/office/drawing/2014/main" id="{3FDDBB62-352F-FD7F-4C5F-BCE1A5232575}"/>
              </a:ext>
            </a:extLst>
          </p:cNvPr>
          <p:cNvPicPr>
            <a:picLocks noChangeAspect="1"/>
          </p:cNvPicPr>
          <p:nvPr/>
        </p:nvPicPr>
        <p:blipFill>
          <a:blip r:embed="rId4"/>
          <a:stretch>
            <a:fillRect/>
          </a:stretch>
        </p:blipFill>
        <p:spPr>
          <a:xfrm>
            <a:off x="5422102" y="2252036"/>
            <a:ext cx="6693199" cy="2548564"/>
          </a:xfrm>
          <a:prstGeom prst="rect">
            <a:avLst/>
          </a:prstGeom>
        </p:spPr>
      </p:pic>
    </p:spTree>
    <p:extLst>
      <p:ext uri="{BB962C8B-B14F-4D97-AF65-F5344CB8AC3E}">
        <p14:creationId xmlns:p14="http://schemas.microsoft.com/office/powerpoint/2010/main" val="178744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735259"/>
              </a:xfrm>
            </p:spPr>
            <p:txBody>
              <a:bodyPr/>
              <a:lstStyle/>
              <a:p>
                <a:pPr marL="0" indent="0">
                  <a:buNone/>
                </a:pPr>
                <a:r>
                  <a:rPr lang="en-US" sz="2800" dirty="0">
                    <a:latin typeface="+mn-lt"/>
                    <a:cs typeface="Segoe UI" panose="020B0502040204020203" pitchFamily="34" charset="0"/>
                  </a:rPr>
                  <a:t>Why is the SWIN Transformer efficient?    </a:t>
                </a:r>
              </a:p>
              <a:p>
                <a:r>
                  <a:rPr lang="en-US" sz="2800" dirty="0">
                    <a:latin typeface="+mn-lt"/>
                    <a:cs typeface="Segoe UI" panose="020B0502040204020203" pitchFamily="34" charset="0"/>
                  </a:rPr>
                  <a:t>Computational complexity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using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latin typeface="+mn-lt"/>
                    <a:cs typeface="Segoe UI" panose="020B0502040204020203" pitchFamily="34" charset="0"/>
                  </a:rPr>
                  <a:t> patches, with a complexity 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𝐶</m:t>
                    </m:r>
                  </m:oMath>
                </a14:m>
                <a:r>
                  <a:rPr lang="en-US" sz="2800" dirty="0">
                    <a:latin typeface="+mn-lt"/>
                    <a:cs typeface="Segoe UI" panose="020B0502040204020203" pitchFamily="34" charset="0"/>
                  </a:rPr>
                  <a:t>, is </a:t>
                </a:r>
                <a:r>
                  <a:rPr lang="en-US" sz="2800" b="1" dirty="0">
                    <a:latin typeface="+mn-lt"/>
                    <a:cs typeface="Segoe UI" panose="020B0502040204020203" pitchFamily="34" charset="0"/>
                  </a:rPr>
                  <a:t>quadratic in patch size</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e>
                          </m:d>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Computation complexity of </a:t>
                </a:r>
                <a:r>
                  <a:rPr lang="en-US" sz="2800" b="1" dirty="0">
                    <a:latin typeface="+mn-lt"/>
                    <a:cs typeface="Segoe UI" panose="020B0502040204020203" pitchFamily="34" charset="0"/>
                  </a:rPr>
                  <a:t>SWIN transformer is linear in patch size </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cs typeface="Segoe UI" panose="020B0502040204020203" pitchFamily="34" charset="0"/>
                  </a:rPr>
                  <a:t> </a:t>
                </a:r>
                <a:r>
                  <a:rPr lang="en-US" sz="2800" dirty="0">
                    <a:latin typeface="+mn-lt"/>
                    <a:cs typeface="Segoe UI" panose="020B0502040204020203" pitchFamily="34" charset="0"/>
                  </a:rPr>
                  <a:t>for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cs typeface="Segoe UI" panose="020B0502040204020203" pitchFamily="34" charset="0"/>
                  </a:rPr>
                  <a:t> </a:t>
                </a:r>
                <a:r>
                  <a:rPr lang="en-US" sz="2800" dirty="0">
                    <a:latin typeface="+mn-lt"/>
                    <a:cs typeface="Segoe UI" panose="020B0502040204020203" pitchFamily="34" charset="0"/>
                  </a:rPr>
                  <a:t>windows</a:t>
                </a:r>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i="1">
                          <a:latin typeface="Cambria Math" panose="02040503050406030204" pitchFamily="18" charset="0"/>
                          <a:ea typeface="Cambria Math" panose="02040503050406030204" pitchFamily="18" charset="0"/>
                          <a:cs typeface="Segoe UI" panose="020B0502040204020203" pitchFamily="34" charset="0"/>
                        </a:rPr>
                        <m:t>=4</m:t>
                      </m:r>
                      <m:r>
                        <a:rPr lang="en-US" sz="2800" i="1">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𝐶</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h𝑤𝐶</m:t>
                      </m:r>
                    </m:oMath>
                  </m:oMathPara>
                </a14:m>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h</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735259"/>
              </a:xfrm>
              <a:blipFill>
                <a:blip r:embed="rId3"/>
                <a:stretch>
                  <a:fillRect l="-1058" t="-956"/>
                </a:stretch>
              </a:blipFill>
            </p:spPr>
            <p:txBody>
              <a:bodyPr/>
              <a:lstStyle/>
              <a:p>
                <a:r>
                  <a:rPr lang="en-US">
                    <a:noFill/>
                  </a:rPr>
                  <a:t> </a:t>
                </a:r>
              </a:p>
            </p:txBody>
          </p:sp>
        </mc:Fallback>
      </mc:AlternateContent>
    </p:spTree>
    <p:extLst>
      <p:ext uri="{BB962C8B-B14F-4D97-AF65-F5344CB8AC3E}">
        <p14:creationId xmlns:p14="http://schemas.microsoft.com/office/powerpoint/2010/main" val="711017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C4DDAC-A886-0859-6DF8-EAB384A085C3}"/>
              </a:ext>
            </a:extLst>
          </p:cNvPr>
          <p:cNvPicPr>
            <a:picLocks noChangeAspect="1"/>
          </p:cNvPicPr>
          <p:nvPr/>
        </p:nvPicPr>
        <p:blipFill>
          <a:blip r:embed="rId3"/>
          <a:stretch>
            <a:fillRect/>
          </a:stretch>
        </p:blipFill>
        <p:spPr>
          <a:xfrm>
            <a:off x="2662841" y="4296254"/>
            <a:ext cx="6866317" cy="2472564"/>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33104"/>
          </a:xfrm>
        </p:spPr>
        <p:txBody>
          <a:bodyPr/>
          <a:lstStyle/>
          <a:p>
            <a:pPr marL="0" indent="0">
              <a:buNone/>
            </a:pPr>
            <a:r>
              <a:rPr lang="en-US" sz="2800" dirty="0">
                <a:latin typeface="+mn-lt"/>
                <a:cs typeface="Segoe UI" panose="020B0502040204020203" pitchFamily="34" charset="0"/>
              </a:rPr>
              <a:t>Shifted Window (SWIN) transformer uses cyclic shift for efficiency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7" y="1623753"/>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SWIN uses efficient cyclic shifts generated with key update</a:t>
            </a:r>
          </a:p>
        </p:txBody>
      </p:sp>
      <p:cxnSp>
        <p:nvCxnSpPr>
          <p:cNvPr id="9" name="Straight Arrow Connector 8">
            <a:extLst>
              <a:ext uri="{FF2B5EF4-FFF2-40B4-BE49-F238E27FC236}">
                <a16:creationId xmlns:a16="http://schemas.microsoft.com/office/drawing/2014/main" id="{5E15657E-45DF-092E-AC90-69D09261E165}"/>
              </a:ext>
            </a:extLst>
          </p:cNvPr>
          <p:cNvCxnSpPr>
            <a:cxnSpLocks/>
          </p:cNvCxnSpPr>
          <p:nvPr/>
        </p:nvCxnSpPr>
        <p:spPr>
          <a:xfrm flipH="1">
            <a:off x="7492538" y="3283370"/>
            <a:ext cx="1307869" cy="109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68AF8A-B222-5224-C7FB-67C9CA401474}"/>
              </a:ext>
            </a:extLst>
          </p:cNvPr>
          <p:cNvCxnSpPr>
            <a:cxnSpLocks/>
          </p:cNvCxnSpPr>
          <p:nvPr/>
        </p:nvCxnSpPr>
        <p:spPr>
          <a:xfrm>
            <a:off x="2371898" y="2561746"/>
            <a:ext cx="2322022" cy="165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C0B92D-FDA2-91E6-1A0A-DAF8BFA1A67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E94A8F-0729-1B63-2045-85E074D10838}"/>
              </a:ext>
            </a:extLst>
          </p:cNvPr>
          <p:cNvSpPr txBox="1">
            <a:spLocks/>
          </p:cNvSpPr>
          <p:nvPr/>
        </p:nvSpPr>
        <p:spPr>
          <a:xfrm>
            <a:off x="6875144" y="2419480"/>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Masking prevents leakage across non-adjacent tokens (patches)</a:t>
            </a:r>
          </a:p>
        </p:txBody>
      </p:sp>
      <p:cxnSp>
        <p:nvCxnSpPr>
          <p:cNvPr id="17" name="Straight Arrow Connector 16">
            <a:extLst>
              <a:ext uri="{FF2B5EF4-FFF2-40B4-BE49-F238E27FC236}">
                <a16:creationId xmlns:a16="http://schemas.microsoft.com/office/drawing/2014/main" id="{97835125-98CB-6268-6A8A-01BBEFCABDE2}"/>
              </a:ext>
            </a:extLst>
          </p:cNvPr>
          <p:cNvCxnSpPr>
            <a:cxnSpLocks/>
          </p:cNvCxnSpPr>
          <p:nvPr/>
        </p:nvCxnSpPr>
        <p:spPr>
          <a:xfrm flipH="1">
            <a:off x="8800407" y="3283370"/>
            <a:ext cx="44335" cy="933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76F3-4BB3-9120-DCBB-D419FB2F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708A-F13A-47D0-02A6-0E1FDFA7DC2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C04EAE42-F425-1194-7E0D-441AC71DA3DE}"/>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uses different attention block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49138090-0151-0C89-2DFD-32636C26E118}"/>
              </a:ext>
            </a:extLst>
          </p:cNvPr>
          <p:cNvSpPr txBox="1">
            <a:spLocks/>
          </p:cNvSpPr>
          <p:nvPr/>
        </p:nvSpPr>
        <p:spPr>
          <a:xfrm>
            <a:off x="333375" y="2252037"/>
            <a:ext cx="5871113"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block uses Window-Multi-Headed Self-Attention (W-MSA)</a:t>
            </a:r>
          </a:p>
          <a:p>
            <a:r>
              <a:rPr lang="en-US" sz="2800" dirty="0">
                <a:latin typeface="+mn-lt"/>
                <a:cs typeface="Segoe UI" panose="020B0502040204020203" pitchFamily="34" charset="0"/>
              </a:rPr>
              <a:t>Uses </a:t>
            </a:r>
            <a:r>
              <a:rPr lang="en-US" sz="2800" b="1" dirty="0">
                <a:latin typeface="+mn-lt"/>
                <a:cs typeface="Segoe UI" panose="020B0502040204020203" pitchFamily="34" charset="0"/>
              </a:rPr>
              <a:t>linear activation</a:t>
            </a:r>
          </a:p>
          <a:p>
            <a:r>
              <a:rPr lang="en-US" sz="2800" dirty="0">
                <a:latin typeface="+mn-lt"/>
                <a:cs typeface="Segoe UI" panose="020B0502040204020203" pitchFamily="34" charset="0"/>
              </a:rPr>
              <a:t>Shifted window MSA, SW-MSA, updates from shifted window mask, from key update  </a:t>
            </a:r>
          </a:p>
          <a:p>
            <a:r>
              <a:rPr lang="en-US" sz="2800" dirty="0">
                <a:latin typeface="+mn-lt"/>
                <a:cs typeface="Segoe UI" panose="020B0502040204020203" pitchFamily="34" charset="0"/>
              </a:rPr>
              <a:t>See paper for details  </a:t>
            </a:r>
          </a:p>
        </p:txBody>
      </p:sp>
      <p:sp>
        <p:nvSpPr>
          <p:cNvPr id="7" name="TextBox 6">
            <a:extLst>
              <a:ext uri="{FF2B5EF4-FFF2-40B4-BE49-F238E27FC236}">
                <a16:creationId xmlns:a16="http://schemas.microsoft.com/office/drawing/2014/main" id="{1412EFB6-B25B-5981-78E3-CB7C75B418C1}"/>
              </a:ext>
            </a:extLst>
          </p:cNvPr>
          <p:cNvSpPr txBox="1"/>
          <p:nvPr/>
        </p:nvSpPr>
        <p:spPr>
          <a:xfrm>
            <a:off x="7522262" y="6427788"/>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C9299771-1EF7-C71C-32F6-F997D5514727}"/>
              </a:ext>
            </a:extLst>
          </p:cNvPr>
          <p:cNvPicPr>
            <a:picLocks noChangeAspect="1"/>
          </p:cNvPicPr>
          <p:nvPr/>
        </p:nvPicPr>
        <p:blipFill>
          <a:blip r:embed="rId4"/>
          <a:stretch>
            <a:fillRect/>
          </a:stretch>
        </p:blipFill>
        <p:spPr>
          <a:xfrm>
            <a:off x="6584281" y="1636267"/>
            <a:ext cx="4593934" cy="4791521"/>
          </a:xfrm>
          <a:prstGeom prst="rect">
            <a:avLst/>
          </a:prstGeom>
        </p:spPr>
      </p:pic>
      <p:cxnSp>
        <p:nvCxnSpPr>
          <p:cNvPr id="9" name="Straight Arrow Connector 8">
            <a:extLst>
              <a:ext uri="{FF2B5EF4-FFF2-40B4-BE49-F238E27FC236}">
                <a16:creationId xmlns:a16="http://schemas.microsoft.com/office/drawing/2014/main" id="{3AD58953-FC7F-51C6-9031-DF5B098F2890}"/>
              </a:ext>
            </a:extLst>
          </p:cNvPr>
          <p:cNvCxnSpPr>
            <a:cxnSpLocks/>
          </p:cNvCxnSpPr>
          <p:nvPr/>
        </p:nvCxnSpPr>
        <p:spPr>
          <a:xfrm flipV="1">
            <a:off x="3993397" y="3348725"/>
            <a:ext cx="3117662" cy="68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18C267-E5D0-A66A-3E8B-3370AE45F98B}"/>
              </a:ext>
            </a:extLst>
          </p:cNvPr>
          <p:cNvCxnSpPr>
            <a:cxnSpLocks/>
          </p:cNvCxnSpPr>
          <p:nvPr/>
        </p:nvCxnSpPr>
        <p:spPr>
          <a:xfrm>
            <a:off x="4959927" y="2876204"/>
            <a:ext cx="2072640" cy="1540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4CFEB-4974-9D8D-5F86-B761E55D908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2987-F7E6-E91E-7DAC-1074DF9E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C5A74-5730-B46B-942A-52D6C9C1DE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201C6F8B-4A0D-8641-4B12-6FC419E0E50E}"/>
              </a:ext>
            </a:extLst>
          </p:cNvPr>
          <p:cNvSpPr>
            <a:spLocks noGrp="1"/>
          </p:cNvSpPr>
          <p:nvPr>
            <p:ph sz="quarter" idx="10"/>
          </p:nvPr>
        </p:nvSpPr>
        <p:spPr>
          <a:xfrm>
            <a:off x="378696" y="779049"/>
            <a:ext cx="11525250" cy="557108"/>
          </a:xfrm>
        </p:spPr>
        <p:txBody>
          <a:bodyPr/>
          <a:lstStyle/>
          <a:p>
            <a:pPr marL="0" indent="0">
              <a:buNone/>
            </a:pPr>
            <a:r>
              <a:rPr lang="en-US" sz="2800" dirty="0">
                <a:latin typeface="+mn-lt"/>
                <a:cs typeface="Segoe UI" panose="020B0502040204020203" pitchFamily="34" charset="0"/>
              </a:rPr>
              <a:t>SWIN architecture employs </a:t>
            </a:r>
            <a:r>
              <a:rPr lang="en-US" sz="2800" b="1" dirty="0">
                <a:latin typeface="+mn-lt"/>
                <a:cs typeface="Segoe UI" panose="020B0502040204020203" pitchFamily="34" charset="0"/>
              </a:rPr>
              <a:t>patch merging </a:t>
            </a:r>
            <a:r>
              <a:rPr lang="en-US" sz="2800" dirty="0">
                <a:latin typeface="+mn-lt"/>
                <a:cs typeface="Segoe UI" panose="020B0502040204020203" pitchFamily="34" charset="0"/>
              </a:rPr>
              <a:t>to achieve </a:t>
            </a:r>
            <a:r>
              <a:rPr lang="en-US" sz="2800" b="1" dirty="0">
                <a:latin typeface="+mn-lt"/>
                <a:cs typeface="Segoe UI" panose="020B0502040204020203" pitchFamily="34" charset="0"/>
              </a:rPr>
              <a:t>multi-scale attention  </a:t>
            </a:r>
          </a:p>
        </p:txBody>
      </p:sp>
      <p:pic>
        <p:nvPicPr>
          <p:cNvPr id="5" name="Picture 4">
            <a:extLst>
              <a:ext uri="{FF2B5EF4-FFF2-40B4-BE49-F238E27FC236}">
                <a16:creationId xmlns:a16="http://schemas.microsoft.com/office/drawing/2014/main" id="{33220219-5AC9-C46E-6C72-E6659B35FBBD}"/>
              </a:ext>
            </a:extLst>
          </p:cNvPr>
          <p:cNvPicPr>
            <a:picLocks noChangeAspect="1"/>
          </p:cNvPicPr>
          <p:nvPr/>
        </p:nvPicPr>
        <p:blipFill>
          <a:blip r:embed="rId3"/>
          <a:stretch>
            <a:fillRect/>
          </a:stretch>
        </p:blipFill>
        <p:spPr>
          <a:xfrm>
            <a:off x="177365" y="3113928"/>
            <a:ext cx="11467397" cy="3456220"/>
          </a:xfrm>
          <a:prstGeom prst="rect">
            <a:avLst/>
          </a:prstGeom>
        </p:spPr>
      </p:pic>
      <p:sp>
        <p:nvSpPr>
          <p:cNvPr id="4" name="TextBox 3">
            <a:extLst>
              <a:ext uri="{FF2B5EF4-FFF2-40B4-BE49-F238E27FC236}">
                <a16:creationId xmlns:a16="http://schemas.microsoft.com/office/drawing/2014/main" id="{32CD2A1D-D596-A0CB-C8C0-0FE9910235A6}"/>
              </a:ext>
            </a:extLst>
          </p:cNvPr>
          <p:cNvSpPr txBox="1"/>
          <p:nvPr/>
        </p:nvSpPr>
        <p:spPr>
          <a:xfrm>
            <a:off x="5497526" y="6488668"/>
            <a:ext cx="2215835"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cxnSp>
        <p:nvCxnSpPr>
          <p:cNvPr id="6" name="Straight Arrow Connector 5">
            <a:extLst>
              <a:ext uri="{FF2B5EF4-FFF2-40B4-BE49-F238E27FC236}">
                <a16:creationId xmlns:a16="http://schemas.microsoft.com/office/drawing/2014/main" id="{40AE345E-F26E-AA07-8FE7-46D0A1BA8DBA}"/>
              </a:ext>
            </a:extLst>
          </p:cNvPr>
          <p:cNvCxnSpPr>
            <a:cxnSpLocks/>
          </p:cNvCxnSpPr>
          <p:nvPr/>
        </p:nvCxnSpPr>
        <p:spPr>
          <a:xfrm flipH="1">
            <a:off x="2527867" y="1894114"/>
            <a:ext cx="150019" cy="2117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2959C9-9634-5156-F06F-38DBC5B9AA12}"/>
                  </a:ext>
                </a:extLst>
              </p:cNvPr>
              <p:cNvSpPr txBox="1">
                <a:spLocks/>
              </p:cNvSpPr>
              <p:nvPr/>
            </p:nvSpPr>
            <p:spPr>
              <a:xfrm>
                <a:off x="210203" y="1373671"/>
                <a:ext cx="11862235" cy="58218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embedding transforms </a:t>
                </a:r>
                <a14:m>
                  <m:oMath xmlns:m="http://schemas.openxmlformats.org/officeDocument/2006/math">
                    <m:r>
                      <a:rPr lang="en-US" sz="2800" b="0" i="1" smtClean="0">
                        <a:latin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×4×3=48</m:t>
                    </m:r>
                  </m:oMath>
                </a14:m>
                <a:r>
                  <a:rPr lang="en-US" sz="2800" dirty="0">
                    <a:latin typeface="+mn-lt"/>
                    <a:cs typeface="Segoe UI" panose="020B0502040204020203" pitchFamily="34" charset="0"/>
                  </a:rPr>
                  <a:t> pixel values per patch to C values</a:t>
                </a:r>
                <a:endParaRPr lang="en-US" sz="2800" i="1" dirty="0">
                  <a:latin typeface="+mn-lt"/>
                  <a:cs typeface="Segoe UI" panose="020B0502040204020203" pitchFamily="34" charset="0"/>
                </a:endParaRPr>
              </a:p>
            </p:txBody>
          </p:sp>
        </mc:Choice>
        <mc:Fallback xmlns="">
          <p:sp>
            <p:nvSpPr>
              <p:cNvPr id="7" name="Content Placeholder 2">
                <a:extLst>
                  <a:ext uri="{FF2B5EF4-FFF2-40B4-BE49-F238E27FC236}">
                    <a16:creationId xmlns:a16="http://schemas.microsoft.com/office/drawing/2014/main" id="{7B2959C9-9634-5156-F06F-38DBC5B9AA12}"/>
                  </a:ext>
                </a:extLst>
              </p:cNvPr>
              <p:cNvSpPr txBox="1">
                <a:spLocks noRot="1" noChangeAspect="1" noMove="1" noResize="1" noEditPoints="1" noAdjustHandles="1" noChangeArrowheads="1" noChangeShapeType="1" noTextEdit="1"/>
              </p:cNvSpPr>
              <p:nvPr/>
            </p:nvSpPr>
            <p:spPr>
              <a:xfrm>
                <a:off x="210203" y="1373671"/>
                <a:ext cx="11862235" cy="582184"/>
              </a:xfrm>
              <a:prstGeom prst="rect">
                <a:avLst/>
              </a:prstGeom>
              <a:blipFill>
                <a:blip r:embed="rId5"/>
                <a:stretch>
                  <a:fillRect l="-1028"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D625903-C707-15E3-DF68-FD81EAFF5936}"/>
                  </a:ext>
                </a:extLst>
              </p:cNvPr>
              <p:cNvSpPr txBox="1">
                <a:spLocks/>
              </p:cNvSpPr>
              <p:nvPr/>
            </p:nvSpPr>
            <p:spPr>
              <a:xfrm>
                <a:off x="3265714" y="1965238"/>
                <a:ext cx="8485849" cy="97975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Linearly scales by dividing patches and multiplying C by 2</a:t>
                </a:r>
              </a:p>
              <a:p>
                <a:pPr marL="0" indent="0" algn="ctr">
                  <a:spcBef>
                    <a:spcPts val="0"/>
                  </a:spcBef>
                  <a:buNone/>
                </a:pPr>
                <a:r>
                  <a:rPr lang="en-US" sz="2400" dirty="0">
                    <a:latin typeface="+mn-lt"/>
                    <a:cs typeface="Segoe UI" panose="020B0502040204020203" pitchFamily="34" charset="0"/>
                  </a:rPr>
                  <a:t>Patch resolutions </a:t>
                </a:r>
                <a14:m>
                  <m:oMath xmlns:m="http://schemas.openxmlformats.org/officeDocument/2006/math">
                    <m:f>
                      <m:fPr>
                        <m:ctrlPr>
                          <a:rPr lang="en-US" sz="240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4</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8</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16</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32</m:t>
                        </m:r>
                      </m:den>
                    </m:f>
                  </m:oMath>
                </a14:m>
                <a:r>
                  <a:rPr lang="en-US" sz="2400" dirty="0">
                    <a:latin typeface="+mn-lt"/>
                    <a:cs typeface="Segoe UI" panose="020B0502040204020203" pitchFamily="34" charset="0"/>
                  </a:rPr>
                  <a:t> </a:t>
                </a:r>
              </a:p>
            </p:txBody>
          </p:sp>
        </mc:Choice>
        <mc:Fallback xmlns="">
          <p:sp>
            <p:nvSpPr>
              <p:cNvPr id="10" name="Content Placeholder 2">
                <a:extLst>
                  <a:ext uri="{FF2B5EF4-FFF2-40B4-BE49-F238E27FC236}">
                    <a16:creationId xmlns:a16="http://schemas.microsoft.com/office/drawing/2014/main" id="{6D625903-C707-15E3-DF68-FD81EAFF5936}"/>
                  </a:ext>
                </a:extLst>
              </p:cNvPr>
              <p:cNvSpPr txBox="1">
                <a:spLocks noRot="1" noChangeAspect="1" noMove="1" noResize="1" noEditPoints="1" noAdjustHandles="1" noChangeArrowheads="1" noChangeShapeType="1" noTextEdit="1"/>
              </p:cNvSpPr>
              <p:nvPr/>
            </p:nvSpPr>
            <p:spPr>
              <a:xfrm>
                <a:off x="3265714" y="1965238"/>
                <a:ext cx="8485849" cy="979759"/>
              </a:xfrm>
              <a:prstGeom prst="rect">
                <a:avLst/>
              </a:prstGeom>
              <a:blipFill>
                <a:blip r:embed="rId6"/>
                <a:stretch>
                  <a:fillRect l="-1509" t="-5590" r="-216" b="-124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40FA5F8-A988-E3D7-E20D-82F047AF6902}"/>
              </a:ext>
            </a:extLst>
          </p:cNvPr>
          <p:cNvCxnSpPr>
            <a:cxnSpLocks/>
            <a:stCxn id="10" idx="2"/>
          </p:cNvCxnSpPr>
          <p:nvPr/>
        </p:nvCxnSpPr>
        <p:spPr>
          <a:xfrm flipH="1">
            <a:off x="7453950" y="2944997"/>
            <a:ext cx="54689" cy="27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277A6-97B0-25F0-D8FA-C6F665C7CADB}"/>
              </a:ext>
            </a:extLst>
          </p:cNvPr>
          <p:cNvCxnSpPr>
            <a:cxnSpLocks/>
            <a:stCxn id="10" idx="2"/>
          </p:cNvCxnSpPr>
          <p:nvPr/>
        </p:nvCxnSpPr>
        <p:spPr>
          <a:xfrm>
            <a:off x="7508639" y="2944997"/>
            <a:ext cx="1273001" cy="30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0D96D9-57EA-4C2C-65BE-5B05D08E71FA}"/>
              </a:ext>
            </a:extLst>
          </p:cNvPr>
          <p:cNvCxnSpPr>
            <a:cxnSpLocks/>
            <a:stCxn id="10" idx="2"/>
          </p:cNvCxnSpPr>
          <p:nvPr/>
        </p:nvCxnSpPr>
        <p:spPr>
          <a:xfrm>
            <a:off x="7508639" y="2944997"/>
            <a:ext cx="3143800" cy="290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5453015" cy="971877"/>
          </a:xfrm>
        </p:spPr>
        <p:txBody>
          <a:bodyPr/>
          <a:lstStyle/>
          <a:p>
            <a:pPr marL="0" indent="0">
              <a:buNone/>
            </a:pPr>
            <a:r>
              <a:rPr lang="en-US" sz="2800" dirty="0">
                <a:latin typeface="+mn-lt"/>
                <a:cs typeface="Segoe UI" panose="020B0502040204020203" pitchFamily="34" charset="0"/>
              </a:rPr>
              <a:t>SWIN achieves near state-of-the-art performance</a:t>
            </a:r>
            <a:endParaRPr lang="en-US" sz="2800" b="1" dirty="0">
              <a:latin typeface="+mn-lt"/>
              <a:cs typeface="Segoe UI" panose="020B0502040204020203" pitchFamily="34" charset="0"/>
            </a:endParaRPr>
          </a:p>
        </p:txBody>
      </p:sp>
      <p:sp>
        <p:nvSpPr>
          <p:cNvPr id="7" name="TextBox 6">
            <a:extLst>
              <a:ext uri="{FF2B5EF4-FFF2-40B4-BE49-F238E27FC236}">
                <a16:creationId xmlns:a16="http://schemas.microsoft.com/office/drawing/2014/main" id="{40F56107-9D63-BDA3-91AC-920FDCB58271}"/>
              </a:ext>
            </a:extLst>
          </p:cNvPr>
          <p:cNvSpPr txBox="1"/>
          <p:nvPr/>
        </p:nvSpPr>
        <p:spPr>
          <a:xfrm>
            <a:off x="3642521" y="4003479"/>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E5B0CEAD-1A2B-D15B-6A01-EE0F97B13911}"/>
              </a:ext>
            </a:extLst>
          </p:cNvPr>
          <p:cNvPicPr>
            <a:picLocks noChangeAspect="1"/>
          </p:cNvPicPr>
          <p:nvPr/>
        </p:nvPicPr>
        <p:blipFill>
          <a:blip r:embed="rId4"/>
          <a:stretch>
            <a:fillRect/>
          </a:stretch>
        </p:blipFill>
        <p:spPr>
          <a:xfrm>
            <a:off x="6503990" y="-3440"/>
            <a:ext cx="4386152" cy="6853363"/>
          </a:xfrm>
          <a:prstGeom prst="rect">
            <a:avLst/>
          </a:prstGeom>
        </p:spPr>
      </p:pic>
    </p:spTree>
    <p:extLst>
      <p:ext uri="{BB962C8B-B14F-4D97-AF65-F5344CB8AC3E}">
        <p14:creationId xmlns:p14="http://schemas.microsoft.com/office/powerpoint/2010/main" val="2533736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7FB2-4DE4-F7D3-3DD5-BBE26899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B9AD-5CD7-4FC2-9DF5-BB6B110B3B8F}"/>
              </a:ext>
            </a:extLst>
          </p:cNvPr>
          <p:cNvSpPr>
            <a:spLocks noGrp="1"/>
          </p:cNvSpPr>
          <p:nvPr>
            <p:ph type="ctrTitle"/>
          </p:nvPr>
        </p:nvSpPr>
        <p:spPr>
          <a:xfrm>
            <a:off x="1524000" y="2080381"/>
            <a:ext cx="9835848" cy="1429582"/>
          </a:xfrm>
        </p:spPr>
        <p:txBody>
          <a:bodyPr>
            <a:normAutofit/>
          </a:bodyPr>
          <a:lstStyle/>
          <a:p>
            <a:r>
              <a:rPr lang="en-US" sz="4400" dirty="0">
                <a:latin typeface="+mn-lt"/>
              </a:rPr>
              <a:t>Hybrid CNN +Transformer Models</a:t>
            </a:r>
            <a:br>
              <a:rPr lang="en-US" sz="4400" dirty="0">
                <a:latin typeface="+mn-lt"/>
              </a:rPr>
            </a:br>
            <a:r>
              <a:rPr lang="en-US" sz="4400" dirty="0">
                <a:latin typeface="+mn-lt"/>
              </a:rPr>
              <a:t>Making Transformers Efficient 2 </a:t>
            </a:r>
          </a:p>
        </p:txBody>
      </p:sp>
    </p:spTree>
    <p:extLst>
      <p:ext uri="{BB962C8B-B14F-4D97-AF65-F5344CB8AC3E}">
        <p14:creationId xmlns:p14="http://schemas.microsoft.com/office/powerpoint/2010/main" val="693969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B3B7-1D83-DFDE-245A-7F096DDE4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EFCA-C332-0F7E-B65E-D1F7FA0C44DC}"/>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BD61164A-2C03-07ED-162F-121C59E311AC}"/>
              </a:ext>
            </a:extLst>
          </p:cNvPr>
          <p:cNvSpPr>
            <a:spLocks noGrp="1"/>
          </p:cNvSpPr>
          <p:nvPr>
            <p:ph sz="quarter" idx="10"/>
          </p:nvPr>
        </p:nvSpPr>
        <p:spPr>
          <a:xfrm>
            <a:off x="379514" y="940525"/>
            <a:ext cx="6041962" cy="5493526"/>
          </a:xfrm>
        </p:spPr>
        <p:txBody>
          <a:bodyPr/>
          <a:lstStyle/>
          <a:p>
            <a:pPr marL="0" indent="0">
              <a:buNone/>
            </a:pPr>
            <a:r>
              <a:rPr lang="en-US" sz="2800" b="1" dirty="0" err="1">
                <a:latin typeface="+mn-lt"/>
                <a:cs typeface="Segoe UI" panose="020B0502040204020203" pitchFamily="34" charset="0"/>
              </a:rPr>
              <a:t>EfficientFormer</a:t>
            </a:r>
            <a:r>
              <a:rPr lang="en-US" sz="2800" b="1" dirty="0">
                <a:latin typeface="+mn-lt"/>
                <a:cs typeface="Segoe UI" panose="020B0502040204020203" pitchFamily="34" charset="0"/>
              </a:rPr>
              <a:t> V2</a:t>
            </a:r>
            <a:r>
              <a:rPr lang="en-US" sz="2800" dirty="0">
                <a:latin typeface="+mn-lt"/>
                <a:cs typeface="Segoe UI" panose="020B0502040204020203" pitchFamily="34" charset="0"/>
              </a:rPr>
              <a:t> optimizes accuracy performance and maintains efficiency using hybrid CNN-transformer architecture   </a:t>
            </a:r>
          </a:p>
          <a:p>
            <a:r>
              <a:rPr lang="en-US" sz="2800" dirty="0">
                <a:latin typeface="+mn-lt"/>
                <a:cs typeface="Segoe UI" panose="020B0502040204020203" pitchFamily="34" charset="0"/>
              </a:rPr>
              <a:t>Optimize performance across 3 dimensions     </a:t>
            </a:r>
          </a:p>
          <a:p>
            <a:pPr lvl="1"/>
            <a:r>
              <a:rPr lang="en-US" sz="2400" b="1" dirty="0">
                <a:latin typeface="+mn-lt"/>
                <a:cs typeface="Segoe UI" panose="020B0502040204020203" pitchFamily="34" charset="0"/>
              </a:rPr>
              <a:t>Complexity and model parameters</a:t>
            </a:r>
          </a:p>
          <a:p>
            <a:pPr lvl="1"/>
            <a:r>
              <a:rPr lang="en-US" sz="2400" b="1" dirty="0">
                <a:latin typeface="+mn-lt"/>
                <a:cs typeface="Segoe UI" panose="020B0502040204020203" pitchFamily="34" charset="0"/>
              </a:rPr>
              <a:t>Inference time and throughput    </a:t>
            </a:r>
          </a:p>
          <a:p>
            <a:pPr lvl="1"/>
            <a:r>
              <a:rPr lang="en-US" sz="2400" b="1" dirty="0">
                <a:latin typeface="+mn-lt"/>
                <a:cs typeface="Segoe UI" panose="020B0502040204020203" pitchFamily="34" charset="0"/>
              </a:rPr>
              <a:t>Accuracy  </a:t>
            </a:r>
            <a:r>
              <a:rPr lang="en-US" sz="2400" dirty="0">
                <a:latin typeface="+mn-lt"/>
                <a:cs typeface="Segoe UI" panose="020B0502040204020203" pitchFamily="34" charset="0"/>
              </a:rPr>
              <a:t> </a:t>
            </a:r>
          </a:p>
          <a:p>
            <a:r>
              <a:rPr lang="en-US" sz="2800" dirty="0">
                <a:latin typeface="+mn-lt"/>
                <a:cs typeface="Segoe UI" panose="020B0502040204020203" pitchFamily="34" charset="0"/>
              </a:rPr>
              <a:t>Key updates for SWIN shifting windows hard to manage on mobile devices</a:t>
            </a:r>
          </a:p>
        </p:txBody>
      </p:sp>
      <p:pic>
        <p:nvPicPr>
          <p:cNvPr id="5" name="Picture 4">
            <a:extLst>
              <a:ext uri="{FF2B5EF4-FFF2-40B4-BE49-F238E27FC236}">
                <a16:creationId xmlns:a16="http://schemas.microsoft.com/office/drawing/2014/main" id="{C1326775-4867-E8CA-1F02-2D1E424A1998}"/>
              </a:ext>
            </a:extLst>
          </p:cNvPr>
          <p:cNvPicPr>
            <a:picLocks noChangeAspect="1"/>
          </p:cNvPicPr>
          <p:nvPr/>
        </p:nvPicPr>
        <p:blipFill>
          <a:blip r:embed="rId3"/>
          <a:stretch>
            <a:fillRect/>
          </a:stretch>
        </p:blipFill>
        <p:spPr>
          <a:xfrm>
            <a:off x="6508562" y="1030715"/>
            <a:ext cx="5532525" cy="5313145"/>
          </a:xfrm>
          <a:prstGeom prst="rect">
            <a:avLst/>
          </a:prstGeom>
        </p:spPr>
      </p:pic>
      <p:sp>
        <p:nvSpPr>
          <p:cNvPr id="6" name="TextBox 5">
            <a:extLst>
              <a:ext uri="{FF2B5EF4-FFF2-40B4-BE49-F238E27FC236}">
                <a16:creationId xmlns:a16="http://schemas.microsoft.com/office/drawing/2014/main" id="{E7E062B6-9148-6590-0802-247D515BF2EF}"/>
              </a:ext>
            </a:extLst>
          </p:cNvPr>
          <p:cNvSpPr txBox="1"/>
          <p:nvPr/>
        </p:nvSpPr>
        <p:spPr>
          <a:xfrm>
            <a:off x="8211359" y="6374195"/>
            <a:ext cx="2248402" cy="369332"/>
          </a:xfrm>
          <a:prstGeom prst="rect">
            <a:avLst/>
          </a:prstGeom>
          <a:noFill/>
        </p:spPr>
        <p:txBody>
          <a:bodyPr wrap="square" rtlCol="0">
            <a:spAutoFit/>
          </a:bodyPr>
          <a:lstStyle/>
          <a:p>
            <a:r>
              <a:rPr lang="en-US" dirty="0"/>
              <a:t>From </a:t>
            </a:r>
            <a:r>
              <a:rPr lang="en-US" dirty="0">
                <a:hlinkClick r:id="rId4"/>
              </a:rPr>
              <a:t>Li, et.al., 2023 </a:t>
            </a:r>
            <a:endParaRPr lang="en-US" dirty="0"/>
          </a:p>
        </p:txBody>
      </p:sp>
    </p:spTree>
    <p:extLst>
      <p:ext uri="{BB962C8B-B14F-4D97-AF65-F5344CB8AC3E}">
        <p14:creationId xmlns:p14="http://schemas.microsoft.com/office/powerpoint/2010/main" val="40540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34A6-508B-1CC1-7D64-9C12A2E3A2A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4533A81-0CDC-7B32-3BAA-07AEE027463D}"/>
              </a:ext>
            </a:extLst>
          </p:cNvPr>
          <p:cNvPicPr>
            <a:picLocks noChangeAspect="1"/>
          </p:cNvPicPr>
          <p:nvPr/>
        </p:nvPicPr>
        <p:blipFill>
          <a:blip r:embed="rId3"/>
          <a:stretch>
            <a:fillRect/>
          </a:stretch>
        </p:blipFill>
        <p:spPr>
          <a:xfrm>
            <a:off x="58392" y="1514779"/>
            <a:ext cx="4267619" cy="5294235"/>
          </a:xfrm>
          <a:prstGeom prst="rect">
            <a:avLst/>
          </a:prstGeom>
        </p:spPr>
      </p:pic>
      <p:pic>
        <p:nvPicPr>
          <p:cNvPr id="13" name="Picture 12">
            <a:extLst>
              <a:ext uri="{FF2B5EF4-FFF2-40B4-BE49-F238E27FC236}">
                <a16:creationId xmlns:a16="http://schemas.microsoft.com/office/drawing/2014/main" id="{BAAFF669-415C-3DDB-FEED-123F15BAF7E5}"/>
              </a:ext>
            </a:extLst>
          </p:cNvPr>
          <p:cNvPicPr>
            <a:picLocks noChangeAspect="1"/>
          </p:cNvPicPr>
          <p:nvPr/>
        </p:nvPicPr>
        <p:blipFill>
          <a:blip r:embed="rId4"/>
          <a:stretch>
            <a:fillRect/>
          </a:stretch>
        </p:blipFill>
        <p:spPr>
          <a:xfrm>
            <a:off x="4232455" y="1568151"/>
            <a:ext cx="2308863" cy="2508549"/>
          </a:xfrm>
          <a:prstGeom prst="rect">
            <a:avLst/>
          </a:prstGeom>
        </p:spPr>
      </p:pic>
      <p:sp>
        <p:nvSpPr>
          <p:cNvPr id="2" name="Title 1">
            <a:extLst>
              <a:ext uri="{FF2B5EF4-FFF2-40B4-BE49-F238E27FC236}">
                <a16:creationId xmlns:a16="http://schemas.microsoft.com/office/drawing/2014/main" id="{3E82F5F0-ACC0-E4DE-8900-5845CBD0A45D}"/>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BF9BABBB-D166-E520-D612-37BFF18E8D32}"/>
              </a:ext>
            </a:extLst>
          </p:cNvPr>
          <p:cNvSpPr>
            <a:spLocks noGrp="1"/>
          </p:cNvSpPr>
          <p:nvPr>
            <p:ph sz="quarter" idx="10"/>
          </p:nvPr>
        </p:nvSpPr>
        <p:spPr>
          <a:xfrm>
            <a:off x="379514" y="940526"/>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DFEFCFB-10FA-407E-47F7-8E60DE5F27A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Token mixer layers replaced with feed forward network (FFN) layers with pure CNNs</a:t>
                </a:r>
              </a:p>
              <a:p>
                <a:r>
                  <a:rPr lang="en-US" sz="2800" dirty="0">
                    <a:latin typeface="+mn-lt"/>
                    <a:cs typeface="Segoe UI" panose="020B0502040204020203" pitchFamily="34" charset="0"/>
                  </a:rPr>
                  <a:t>FFN layer uses </a:t>
                </a:r>
                <a14:m>
                  <m:oMath xmlns:m="http://schemas.openxmlformats.org/officeDocument/2006/math">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cs typeface="Segoe UI" panose="020B0502040204020203" pitchFamily="34" charset="0"/>
                  </a:rPr>
                  <a:t> COMV layers for up-down sampling</a:t>
                </a: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 maintained  </a:t>
                </a:r>
              </a:p>
              <a:p>
                <a:r>
                  <a:rPr lang="en-US" sz="2800" dirty="0">
                    <a:latin typeface="+mn-lt"/>
                    <a:cs typeface="Segoe UI" panose="020B0502040204020203" pitchFamily="34" charset="0"/>
                  </a:rPr>
                  <a:t>Single residual loop  </a:t>
                </a:r>
              </a:p>
            </p:txBody>
          </p:sp>
        </mc:Choice>
        <mc:Fallback xmlns="">
          <p:sp>
            <p:nvSpPr>
              <p:cNvPr id="4" name="Content Placeholder 2">
                <a:extLst>
                  <a:ext uri="{FF2B5EF4-FFF2-40B4-BE49-F238E27FC236}">
                    <a16:creationId xmlns:a16="http://schemas.microsoft.com/office/drawing/2014/main" id="{CDFEFCFB-10FA-407E-47F7-8E60DE5F27A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5"/>
                <a:stretch>
                  <a:fillRect l="-2326" t="-1107" r="-20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B34D1FB-2500-8B3B-3113-97AA53DE8F77}"/>
              </a:ext>
            </a:extLst>
          </p:cNvPr>
          <p:cNvCxnSpPr>
            <a:cxnSpLocks/>
          </p:cNvCxnSpPr>
          <p:nvPr/>
        </p:nvCxnSpPr>
        <p:spPr>
          <a:xfrm flipH="1" flipV="1">
            <a:off x="6460671" y="1779814"/>
            <a:ext cx="985158"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4F7078-A6BA-C3C5-DDF6-5FF05FFB207C}"/>
              </a:ext>
            </a:extLst>
          </p:cNvPr>
          <p:cNvCxnSpPr>
            <a:cxnSpLocks/>
          </p:cNvCxnSpPr>
          <p:nvPr/>
        </p:nvCxnSpPr>
        <p:spPr>
          <a:xfrm flipH="1" flipV="1">
            <a:off x="6096000" y="2215243"/>
            <a:ext cx="1410040" cy="1126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43F70D0-BEDA-6424-1E22-4D11AB00E81D}"/>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FE4746CA-4E5C-63F6-61C8-A55D6004DEDC}"/>
              </a:ext>
            </a:extLst>
          </p:cNvPr>
          <p:cNvCxnSpPr>
            <a:cxnSpLocks/>
          </p:cNvCxnSpPr>
          <p:nvPr/>
        </p:nvCxnSpPr>
        <p:spPr>
          <a:xfrm flipH="1" flipV="1">
            <a:off x="6096000" y="2471057"/>
            <a:ext cx="1410040" cy="18995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4A640-E513-6483-6090-E6DAB43355D2}"/>
              </a:ext>
            </a:extLst>
          </p:cNvPr>
          <p:cNvCxnSpPr>
            <a:cxnSpLocks/>
          </p:cNvCxnSpPr>
          <p:nvPr/>
        </p:nvCxnSpPr>
        <p:spPr>
          <a:xfrm flipH="1" flipV="1">
            <a:off x="6232071" y="3728357"/>
            <a:ext cx="1213758"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304535-B974-7BB1-CACC-A4F171666DA0}"/>
              </a:ext>
            </a:extLst>
          </p:cNvPr>
          <p:cNvSpPr txBox="1"/>
          <p:nvPr/>
        </p:nvSpPr>
        <p:spPr>
          <a:xfrm>
            <a:off x="4590548" y="6439682"/>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3597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9FCA-9775-8DE6-FE33-6E291325490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BAE5518-B2D9-F418-D618-BE3C13B72213}"/>
              </a:ext>
            </a:extLst>
          </p:cNvPr>
          <p:cNvPicPr>
            <a:picLocks noChangeAspect="1"/>
          </p:cNvPicPr>
          <p:nvPr/>
        </p:nvPicPr>
        <p:blipFill>
          <a:blip r:embed="rId3"/>
          <a:stretch>
            <a:fillRect/>
          </a:stretch>
        </p:blipFill>
        <p:spPr>
          <a:xfrm>
            <a:off x="6732814" y="1782760"/>
            <a:ext cx="5415642" cy="3959022"/>
          </a:xfrm>
          <a:prstGeom prst="rect">
            <a:avLst/>
          </a:prstGeom>
        </p:spPr>
      </p:pic>
      <p:sp>
        <p:nvSpPr>
          <p:cNvPr id="2" name="Title 1">
            <a:extLst>
              <a:ext uri="{FF2B5EF4-FFF2-40B4-BE49-F238E27FC236}">
                <a16:creationId xmlns:a16="http://schemas.microsoft.com/office/drawing/2014/main" id="{CBA00879-50A4-2D49-C0AD-F5B4CB7679C1}"/>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839083AF-2CDE-12AA-731F-1189BA8001A9}"/>
              </a:ext>
            </a:extLst>
          </p:cNvPr>
          <p:cNvSpPr>
            <a:spLocks noGrp="1"/>
          </p:cNvSpPr>
          <p:nvPr>
            <p:ph sz="quarter" idx="10"/>
          </p:nvPr>
        </p:nvSpPr>
        <p:spPr>
          <a:xfrm>
            <a:off x="379514" y="940526"/>
            <a:ext cx="11525250" cy="565144"/>
          </a:xfrm>
        </p:spPr>
        <p:txBody>
          <a:bodyPr/>
          <a:lstStyle/>
          <a:p>
            <a:pPr marL="0" indent="0">
              <a:buNone/>
            </a:pPr>
            <a:r>
              <a:rPr lang="en-US" sz="2800" dirty="0">
                <a:latin typeface="+mn-lt"/>
                <a:cs typeface="Segoe UI" panose="020B0502040204020203" pitchFamily="34" charset="0"/>
              </a:rPr>
              <a:t>Gaussian error linear units, </a:t>
            </a:r>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06430-8E84-5FDF-596E-C33960C69B12}"/>
                  </a:ext>
                </a:extLst>
              </p:cNvPr>
              <p:cNvSpPr txBox="1">
                <a:spLocks/>
              </p:cNvSpPr>
              <p:nvPr/>
            </p:nvSpPr>
            <p:spPr>
              <a:xfrm>
                <a:off x="468479" y="2709920"/>
                <a:ext cx="5871113" cy="286356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GeLU is a nonlinear activation based on Gaussian error function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𝐺𝑒𝐿𝑈</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𝑃</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𝑋</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oMath>
                  </m:oMathPara>
                </a14:m>
                <a:endParaRPr lang="en-US" sz="2800" dirty="0">
                  <a:latin typeface="+mn-lt"/>
                  <a:cs typeface="Segoe UI" panose="020B0502040204020203" pitchFamily="34" charset="0"/>
                </a:endParaRP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has smooth transition at 0 </a:t>
                </a:r>
                <a:endParaRPr lang="en-US" sz="2800" b="1" dirty="0">
                  <a:latin typeface="+mn-lt"/>
                  <a:cs typeface="Segoe UI" panose="020B0502040204020203" pitchFamily="34" charset="0"/>
                </a:endParaRPr>
              </a:p>
              <a:p>
                <a:r>
                  <a:rPr lang="en-US" sz="2800" dirty="0">
                    <a:latin typeface="+mn-lt"/>
                    <a:cs typeface="Segoe UI" panose="020B0502040204020203" pitchFamily="34" charset="0"/>
                  </a:rPr>
                  <a:t>No vanishing gradient around 0</a:t>
                </a:r>
              </a:p>
            </p:txBody>
          </p:sp>
        </mc:Choice>
        <mc:Fallback xmlns="">
          <p:sp>
            <p:nvSpPr>
              <p:cNvPr id="4" name="Content Placeholder 2">
                <a:extLst>
                  <a:ext uri="{FF2B5EF4-FFF2-40B4-BE49-F238E27FC236}">
                    <a16:creationId xmlns:a16="http://schemas.microsoft.com/office/drawing/2014/main" id="{43C06430-8E84-5FDF-596E-C33960C69B12}"/>
                  </a:ext>
                </a:extLst>
              </p:cNvPr>
              <p:cNvSpPr txBox="1">
                <a:spLocks noRot="1" noChangeAspect="1" noMove="1" noResize="1" noEditPoints="1" noAdjustHandles="1" noChangeArrowheads="1" noChangeShapeType="1" noTextEdit="1"/>
              </p:cNvSpPr>
              <p:nvPr/>
            </p:nvSpPr>
            <p:spPr>
              <a:xfrm>
                <a:off x="468479" y="2709920"/>
                <a:ext cx="5871113" cy="2863566"/>
              </a:xfrm>
              <a:prstGeom prst="rect">
                <a:avLst/>
              </a:prstGeom>
              <a:blipFill>
                <a:blip r:embed="rId4"/>
                <a:stretch>
                  <a:fillRect l="-1869" t="-2132" r="-16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41DD9C1-607A-66EB-D4E4-2F2D554E3310}"/>
              </a:ext>
            </a:extLst>
          </p:cNvPr>
          <p:cNvSpPr txBox="1"/>
          <p:nvPr/>
        </p:nvSpPr>
        <p:spPr>
          <a:xfrm>
            <a:off x="7962700" y="5796628"/>
            <a:ext cx="2438599" cy="369332"/>
          </a:xfrm>
          <a:prstGeom prst="rect">
            <a:avLst/>
          </a:prstGeom>
          <a:noFill/>
        </p:spPr>
        <p:txBody>
          <a:bodyPr wrap="square" rtlCol="0">
            <a:spAutoFit/>
          </a:bodyPr>
          <a:lstStyle/>
          <a:p>
            <a:r>
              <a:rPr lang="en-US" dirty="0">
                <a:hlinkClick r:id="rId5"/>
              </a:rPr>
              <a:t>From Papers With Code</a:t>
            </a:r>
            <a:endParaRPr lang="en-US" dirty="0"/>
          </a:p>
        </p:txBody>
      </p:sp>
      <p:cxnSp>
        <p:nvCxnSpPr>
          <p:cNvPr id="5" name="Straight Arrow Connector 4">
            <a:extLst>
              <a:ext uri="{FF2B5EF4-FFF2-40B4-BE49-F238E27FC236}">
                <a16:creationId xmlns:a16="http://schemas.microsoft.com/office/drawing/2014/main" id="{C87FCB3D-5F5C-F569-C686-4A0F3CEEC5F8}"/>
              </a:ext>
            </a:extLst>
          </p:cNvPr>
          <p:cNvCxnSpPr>
            <a:cxnSpLocks/>
          </p:cNvCxnSpPr>
          <p:nvPr/>
        </p:nvCxnSpPr>
        <p:spPr>
          <a:xfrm flipV="1">
            <a:off x="5633357" y="3976494"/>
            <a:ext cx="4169229" cy="450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11B-2312-1B26-B158-51B58AB0AC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C17068-30AB-9EBA-9C6F-4F9DBA4D9BA3}"/>
              </a:ext>
            </a:extLst>
          </p:cNvPr>
          <p:cNvPicPr>
            <a:picLocks noChangeAspect="1"/>
          </p:cNvPicPr>
          <p:nvPr/>
        </p:nvPicPr>
        <p:blipFill>
          <a:blip r:embed="rId3"/>
          <a:stretch>
            <a:fillRect/>
          </a:stretch>
        </p:blipFill>
        <p:spPr>
          <a:xfrm>
            <a:off x="4172244" y="3945048"/>
            <a:ext cx="2134843" cy="2796345"/>
          </a:xfrm>
          <a:prstGeom prst="rect">
            <a:avLst/>
          </a:prstGeom>
        </p:spPr>
      </p:pic>
      <p:sp>
        <p:nvSpPr>
          <p:cNvPr id="2" name="Title 1">
            <a:extLst>
              <a:ext uri="{FF2B5EF4-FFF2-40B4-BE49-F238E27FC236}">
                <a16:creationId xmlns:a16="http://schemas.microsoft.com/office/drawing/2014/main" id="{E4F2B6FB-8704-1EE4-1F21-CFA788175787}"/>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C8BE45A5-CF6F-F3D0-AABD-E29AE2C9E837}"/>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011B56F-AC81-4829-788A-6A400B4FDE55}"/>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Modified MHSA block boosts performance by 0.3% with no increase in complexity or latency</a:t>
                </a:r>
              </a:p>
              <a:p>
                <a14:m>
                  <m:oMath xmlns:m="http://schemas.openxmlformats.org/officeDocument/2006/math">
                    <m:r>
                      <a:rPr lang="en-US" sz="2800" b="0" i="1" smtClean="0">
                        <a:latin typeface="Cambria Math" panose="02040503050406030204" pitchFamily="18" charset="0"/>
                        <a:cs typeface="Segoe UI" panose="020B0502040204020203" pitchFamily="34" charset="0"/>
                      </a:rPr>
                      <m:t>3</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oMath>
                </a14:m>
                <a:r>
                  <a:rPr lang="en-US" sz="2800" dirty="0">
                    <a:latin typeface="+mn-lt"/>
                    <a:cs typeface="Segoe UI" panose="020B0502040204020203" pitchFamily="34" charset="0"/>
                  </a:rPr>
                  <a:t> DW CONV adds </a:t>
                </a:r>
                <a:r>
                  <a:rPr lang="en-US" sz="2800" b="1" dirty="0">
                    <a:latin typeface="+mn-lt"/>
                    <a:cs typeface="Segoe UI" panose="020B0502040204020203" pitchFamily="34" charset="0"/>
                  </a:rPr>
                  <a:t>local information </a:t>
                </a:r>
                <a:r>
                  <a:rPr lang="en-US" sz="2800" dirty="0">
                    <a:latin typeface="+mn-lt"/>
                    <a:cs typeface="Segoe UI" panose="020B0502040204020203" pitchFamily="34" charset="0"/>
                  </a:rPr>
                  <a:t>to values, V</a:t>
                </a:r>
              </a:p>
              <a:p>
                <a:r>
                  <a:rPr lang="en-US" sz="2800" dirty="0">
                    <a:latin typeface="+mn-lt"/>
                    <a:cs typeface="Segoe UI" panose="020B0502040204020203" pitchFamily="34" charset="0"/>
                  </a:rPr>
                  <a:t>MLP add communications between heads, a.k.a. a </a:t>
                </a:r>
                <a:r>
                  <a:rPr lang="en-US" sz="2800" b="1" dirty="0">
                    <a:latin typeface="+mn-lt"/>
                    <a:cs typeface="Segoe UI" panose="020B0502040204020203" pitchFamily="34" charset="0"/>
                  </a:rPr>
                  <a:t>talking head</a:t>
                </a:r>
              </a:p>
            </p:txBody>
          </p:sp>
        </mc:Choice>
        <mc:Fallback xmlns="">
          <p:sp>
            <p:nvSpPr>
              <p:cNvPr id="4" name="Content Placeholder 2">
                <a:extLst>
                  <a:ext uri="{FF2B5EF4-FFF2-40B4-BE49-F238E27FC236}">
                    <a16:creationId xmlns:a16="http://schemas.microsoft.com/office/drawing/2014/main" id="{7011B56F-AC81-4829-788A-6A400B4FDE55}"/>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400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5F49BE5-4A42-6578-01D4-3D03C06419EE}"/>
              </a:ext>
            </a:extLst>
          </p:cNvPr>
          <p:cNvCxnSpPr>
            <a:cxnSpLocks/>
          </p:cNvCxnSpPr>
          <p:nvPr/>
        </p:nvCxnSpPr>
        <p:spPr>
          <a:xfrm flipH="1">
            <a:off x="5545211" y="1766832"/>
            <a:ext cx="1960829" cy="223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124B28-DC51-AAFF-0C80-D7AF88AA28BA}"/>
              </a:ext>
            </a:extLst>
          </p:cNvPr>
          <p:cNvCxnSpPr>
            <a:cxnSpLocks/>
          </p:cNvCxnSpPr>
          <p:nvPr/>
        </p:nvCxnSpPr>
        <p:spPr>
          <a:xfrm flipH="1">
            <a:off x="5021036" y="3728357"/>
            <a:ext cx="2424793" cy="1611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E49EDC-E282-91D0-EDAF-E23BDC16524C}"/>
              </a:ext>
            </a:extLst>
          </p:cNvPr>
          <p:cNvPicPr>
            <a:picLocks noChangeAspect="1"/>
          </p:cNvPicPr>
          <p:nvPr/>
        </p:nvPicPr>
        <p:blipFill>
          <a:blip r:embed="rId5"/>
          <a:stretch>
            <a:fillRect/>
          </a:stretch>
        </p:blipFill>
        <p:spPr>
          <a:xfrm>
            <a:off x="58392" y="1514779"/>
            <a:ext cx="4267619" cy="5294235"/>
          </a:xfrm>
          <a:prstGeom prst="rect">
            <a:avLst/>
          </a:prstGeom>
        </p:spPr>
      </p:pic>
      <p:pic>
        <p:nvPicPr>
          <p:cNvPr id="15" name="Picture 14">
            <a:extLst>
              <a:ext uri="{FF2B5EF4-FFF2-40B4-BE49-F238E27FC236}">
                <a16:creationId xmlns:a16="http://schemas.microsoft.com/office/drawing/2014/main" id="{F8D00728-6DBD-D12F-B80C-4AA449218071}"/>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8467F497-1F99-0086-AF78-97033C3BC060}"/>
              </a:ext>
            </a:extLst>
          </p:cNvPr>
          <p:cNvCxnSpPr>
            <a:cxnSpLocks/>
          </p:cNvCxnSpPr>
          <p:nvPr/>
        </p:nvCxnSpPr>
        <p:spPr>
          <a:xfrm flipH="1">
            <a:off x="6307087" y="4795157"/>
            <a:ext cx="1138742" cy="75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FB9A4-FE17-E53A-2A0C-DEC828C87FBD}"/>
              </a:ext>
            </a:extLst>
          </p:cNvPr>
          <p:cNvCxnSpPr>
            <a:cxnSpLocks/>
          </p:cNvCxnSpPr>
          <p:nvPr/>
        </p:nvCxnSpPr>
        <p:spPr>
          <a:xfrm flipH="1">
            <a:off x="6210300" y="4795157"/>
            <a:ext cx="1235529" cy="1186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A697C1-DFD5-0ED4-AD25-791A939449FA}"/>
              </a:ext>
            </a:extLst>
          </p:cNvPr>
          <p:cNvSpPr txBox="1"/>
          <p:nvPr/>
        </p:nvSpPr>
        <p:spPr>
          <a:xfrm>
            <a:off x="4371773" y="1709448"/>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27394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F7AB-2E65-C110-C40E-472913CD62F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766EE0-D70F-42CD-3664-83F24326A52A}"/>
              </a:ext>
            </a:extLst>
          </p:cNvPr>
          <p:cNvPicPr>
            <a:picLocks noChangeAspect="1"/>
          </p:cNvPicPr>
          <p:nvPr/>
        </p:nvPicPr>
        <p:blipFill>
          <a:blip r:embed="rId3"/>
          <a:stretch>
            <a:fillRect/>
          </a:stretch>
        </p:blipFill>
        <p:spPr>
          <a:xfrm>
            <a:off x="578906" y="1469702"/>
            <a:ext cx="1428572" cy="5322984"/>
          </a:xfrm>
          <a:prstGeom prst="rect">
            <a:avLst/>
          </a:prstGeom>
        </p:spPr>
      </p:pic>
      <p:sp>
        <p:nvSpPr>
          <p:cNvPr id="2" name="Title 1">
            <a:extLst>
              <a:ext uri="{FF2B5EF4-FFF2-40B4-BE49-F238E27FC236}">
                <a16:creationId xmlns:a16="http://schemas.microsoft.com/office/drawing/2014/main" id="{7C973AAD-5531-0CFD-063E-ED904758AE09}"/>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AAC4FEBF-EB43-6D00-E01F-605BE2429DFB}"/>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6857426-4894-C430-F68E-5D90954E0F6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4-Layer model found to provide optimal trade-off of complexity, latency, and accuracy </a:t>
                </a:r>
              </a:p>
              <a:p>
                <a:r>
                  <a:rPr lang="en-US" sz="2800" dirty="0">
                    <a:latin typeface="+mn-lt"/>
                    <a:cs typeface="Segoe UI" panose="020B0502040204020203" pitchFamily="34" charset="0"/>
                  </a:rPr>
                  <a:t>Layer scales of </a:t>
                </a:r>
                <a14:m>
                  <m:oMath xmlns:m="http://schemas.openxmlformats.org/officeDocument/2006/math">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4</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8</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r>
                      <a:rPr lang="en-US" sz="2800" b="0" i="0"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2 local FFN layers provide inductive bias from CNN</a:t>
                </a:r>
              </a:p>
              <a:p>
                <a:r>
                  <a:rPr lang="en-US" sz="2800" dirty="0">
                    <a:latin typeface="+mn-lt"/>
                    <a:cs typeface="Segoe UI" panose="020B0502040204020203" pitchFamily="34" charset="0"/>
                  </a:rPr>
                  <a:t>2 local-global attention layers</a:t>
                </a:r>
                <a:endParaRPr lang="en-US" sz="2800" b="1"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46857426-4894-C430-F68E-5D90954E0F6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10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D896524-B902-B6A8-8BF9-734960403821}"/>
              </a:ext>
            </a:extLst>
          </p:cNvPr>
          <p:cNvCxnSpPr>
            <a:cxnSpLocks/>
          </p:cNvCxnSpPr>
          <p:nvPr/>
        </p:nvCxnSpPr>
        <p:spPr>
          <a:xfrm flipH="1" flipV="1">
            <a:off x="1654629" y="2520043"/>
            <a:ext cx="5812971" cy="1981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E2032C-DCCC-6BBC-61FC-BCA5984F9451}"/>
              </a:ext>
            </a:extLst>
          </p:cNvPr>
          <p:cNvCxnSpPr>
            <a:cxnSpLocks/>
          </p:cNvCxnSpPr>
          <p:nvPr/>
        </p:nvCxnSpPr>
        <p:spPr>
          <a:xfrm flipH="1" flipV="1">
            <a:off x="1654629" y="3722914"/>
            <a:ext cx="5812971" cy="778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E3587D-BB34-5830-C07C-CE41A900F666}"/>
              </a:ext>
            </a:extLst>
          </p:cNvPr>
          <p:cNvCxnSpPr>
            <a:cxnSpLocks/>
          </p:cNvCxnSpPr>
          <p:nvPr/>
        </p:nvCxnSpPr>
        <p:spPr>
          <a:xfrm flipH="1" flipV="1">
            <a:off x="1801586" y="5089071"/>
            <a:ext cx="5666014"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F4A7B3-6779-395B-9E4B-FB4DD82EB8E0}"/>
              </a:ext>
            </a:extLst>
          </p:cNvPr>
          <p:cNvCxnSpPr>
            <a:cxnSpLocks/>
          </p:cNvCxnSpPr>
          <p:nvPr/>
        </p:nvCxnSpPr>
        <p:spPr>
          <a:xfrm flipH="1">
            <a:off x="1736271" y="5546271"/>
            <a:ext cx="5731329" cy="620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C7223D-5FAD-17F8-0223-C27CDD492823}"/>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spTree>
    <p:extLst>
      <p:ext uri="{BB962C8B-B14F-4D97-AF65-F5344CB8AC3E}">
        <p14:creationId xmlns:p14="http://schemas.microsoft.com/office/powerpoint/2010/main" val="42263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539A-125C-D49E-8E3C-EA2B5A7412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66BA59-69FF-3793-CF11-0C8DD82F68A4}"/>
              </a:ext>
            </a:extLst>
          </p:cNvPr>
          <p:cNvPicPr>
            <a:picLocks noChangeAspect="1"/>
          </p:cNvPicPr>
          <p:nvPr/>
        </p:nvPicPr>
        <p:blipFill>
          <a:blip r:embed="rId3"/>
          <a:stretch>
            <a:fillRect/>
          </a:stretch>
        </p:blipFill>
        <p:spPr>
          <a:xfrm>
            <a:off x="2020932" y="1496659"/>
            <a:ext cx="1807413" cy="2634535"/>
          </a:xfrm>
          <a:prstGeom prst="rect">
            <a:avLst/>
          </a:prstGeom>
        </p:spPr>
      </p:pic>
      <p:sp>
        <p:nvSpPr>
          <p:cNvPr id="2" name="Title 1">
            <a:extLst>
              <a:ext uri="{FF2B5EF4-FFF2-40B4-BE49-F238E27FC236}">
                <a16:creationId xmlns:a16="http://schemas.microsoft.com/office/drawing/2014/main" id="{FEA6E732-D88C-C8C8-8EFD-DAC38D23FE00}"/>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1139E952-F101-9FBB-1047-CC76A8A07032}"/>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E0A2D9-8331-6F43-775D-6B907F81EF60}"/>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First local-global attention layer uses fairly standard architecture   </a:t>
                </a:r>
              </a:p>
              <a:p>
                <a:r>
                  <a:rPr lang="en-US" sz="2800" b="1" dirty="0">
                    <a:latin typeface="+mn-lt"/>
                    <a:cs typeface="Segoe UI" panose="020B0502040204020203" pitchFamily="34" charset="0"/>
                  </a:rPr>
                  <a:t>Down sample </a:t>
                </a:r>
                <a:r>
                  <a:rPr lang="en-US" sz="2800" dirty="0">
                    <a:latin typeface="+mn-lt"/>
                    <a:cs typeface="Segoe UI" panose="020B0502040204020203" pitchFamily="34" charset="0"/>
                  </a:rPr>
                  <a:t>fixed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r>
                  <a:rPr lang="en-US" sz="2800" dirty="0">
                    <a:cs typeface="Segoe UI" panose="020B0502040204020203" pitchFamily="34" charset="0"/>
                  </a:rPr>
                  <a:t> </a:t>
                </a:r>
                <a:r>
                  <a:rPr lang="en-US" sz="2800" dirty="0">
                    <a:latin typeface="+mn-lt"/>
                    <a:cs typeface="Segoe UI" panose="020B0502040204020203" pitchFamily="34" charset="0"/>
                  </a:rPr>
                  <a:t>scale to reduce quadratic complexity </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Compute </a:t>
                </a:r>
                <a:r>
                  <a:rPr lang="en-US" sz="2800" b="1" dirty="0">
                    <a:latin typeface="+mn-lt"/>
                    <a:cs typeface="Segoe UI" panose="020B0502040204020203" pitchFamily="34" charset="0"/>
                  </a:rPr>
                  <a:t>stride dot product attention  </a:t>
                </a:r>
              </a:p>
              <a:p>
                <a:r>
                  <a:rPr lang="en-US" sz="2800" dirty="0">
                    <a:latin typeface="+mn-lt"/>
                    <a:cs typeface="Segoe UI" panose="020B0502040204020203" pitchFamily="34" charset="0"/>
                  </a:rPr>
                  <a:t>Up sample to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oMath>
                </a14:m>
                <a:r>
                  <a:rPr lang="en-US" sz="2800" dirty="0">
                    <a:latin typeface="+mn-lt"/>
                    <a:cs typeface="Segoe UI" panose="020B0502040204020203" pitchFamily="34" charset="0"/>
                  </a:rPr>
                  <a:t> scale </a:t>
                </a:r>
              </a:p>
            </p:txBody>
          </p:sp>
        </mc:Choice>
        <mc:Fallback xmlns="">
          <p:sp>
            <p:nvSpPr>
              <p:cNvPr id="4" name="Content Placeholder 2">
                <a:extLst>
                  <a:ext uri="{FF2B5EF4-FFF2-40B4-BE49-F238E27FC236}">
                    <a16:creationId xmlns:a16="http://schemas.microsoft.com/office/drawing/2014/main" id="{24E0A2D9-8331-6F43-775D-6B907F81EF60}"/>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02F4C7-1DD2-C0A8-C7C2-ADEB91375F81}"/>
              </a:ext>
            </a:extLst>
          </p:cNvPr>
          <p:cNvCxnSpPr>
            <a:cxnSpLocks/>
          </p:cNvCxnSpPr>
          <p:nvPr/>
        </p:nvCxnSpPr>
        <p:spPr>
          <a:xfrm flipH="1" flipV="1">
            <a:off x="3363686" y="1796143"/>
            <a:ext cx="1616528" cy="122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18A6D5-4C47-9428-85D7-30448C84B3EF}"/>
              </a:ext>
            </a:extLst>
          </p:cNvPr>
          <p:cNvCxnSpPr>
            <a:cxnSpLocks/>
          </p:cNvCxnSpPr>
          <p:nvPr/>
        </p:nvCxnSpPr>
        <p:spPr>
          <a:xfrm flipH="1" flipV="1">
            <a:off x="3472543" y="2188029"/>
            <a:ext cx="1551214" cy="1943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48479-77C6-3E2A-F2BB-8C2F88CC2626}"/>
              </a:ext>
            </a:extLst>
          </p:cNvPr>
          <p:cNvCxnSpPr>
            <a:cxnSpLocks/>
          </p:cNvCxnSpPr>
          <p:nvPr/>
        </p:nvCxnSpPr>
        <p:spPr>
          <a:xfrm flipH="1" flipV="1">
            <a:off x="3548743" y="3020786"/>
            <a:ext cx="1431471" cy="167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6FC26A-9AFA-7D78-EFAC-CF64A73978EE}"/>
              </a:ext>
            </a:extLst>
          </p:cNvPr>
          <p:cNvCxnSpPr>
            <a:cxnSpLocks/>
          </p:cNvCxnSpPr>
          <p:nvPr/>
        </p:nvCxnSpPr>
        <p:spPr>
          <a:xfrm flipH="1" flipV="1">
            <a:off x="3325586" y="3429000"/>
            <a:ext cx="1654628" cy="1986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6C704-2F25-4D7A-20A3-9061F4EF0EC8}"/>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783F56D4-7DFE-916E-66F8-1ED5FA43A24C}"/>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17" name="Straight Arrow Connector 16">
            <a:extLst>
              <a:ext uri="{FF2B5EF4-FFF2-40B4-BE49-F238E27FC236}">
                <a16:creationId xmlns:a16="http://schemas.microsoft.com/office/drawing/2014/main" id="{70B807EC-D30E-109B-EAD6-CE40D9F6D094}"/>
              </a:ext>
            </a:extLst>
          </p:cNvPr>
          <p:cNvCxnSpPr>
            <a:cxnSpLocks/>
          </p:cNvCxnSpPr>
          <p:nvPr/>
        </p:nvCxnSpPr>
        <p:spPr>
          <a:xfrm flipH="1" flipV="1">
            <a:off x="3472543" y="3864429"/>
            <a:ext cx="1507671" cy="217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E25B-2FAD-D59E-D399-D0564B4762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ED50BD-070A-BC06-0180-1601158887D0}"/>
              </a:ext>
            </a:extLst>
          </p:cNvPr>
          <p:cNvPicPr>
            <a:picLocks noChangeAspect="1"/>
          </p:cNvPicPr>
          <p:nvPr/>
        </p:nvPicPr>
        <p:blipFill>
          <a:blip r:embed="rId3"/>
          <a:stretch>
            <a:fillRect/>
          </a:stretch>
        </p:blipFill>
        <p:spPr>
          <a:xfrm>
            <a:off x="2007478" y="4155353"/>
            <a:ext cx="2031122" cy="2637334"/>
          </a:xfrm>
          <a:prstGeom prst="rect">
            <a:avLst/>
          </a:prstGeom>
        </p:spPr>
      </p:pic>
      <p:sp>
        <p:nvSpPr>
          <p:cNvPr id="2" name="Title 1">
            <a:extLst>
              <a:ext uri="{FF2B5EF4-FFF2-40B4-BE49-F238E27FC236}">
                <a16:creationId xmlns:a16="http://schemas.microsoft.com/office/drawing/2014/main" id="{012C6F6B-329F-BC52-2703-7014404775B8}"/>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42EECC26-9053-E42E-6BDA-EDC48514E48E}"/>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0998982-B652-4704-4EB3-EAD6493C4A94}"/>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Second local-global modified attention layer</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Dual-path down sample uses max pooling and DWCONV past to reduce query, , by half</a:t>
                </a:r>
              </a:p>
              <a:p>
                <a:pPr marL="0" indent="0">
                  <a:buNone/>
                </a:pPr>
                <a:r>
                  <a:rPr lang="en-US" sz="2400" dirty="0">
                    <a:latin typeface="+mn-lt"/>
                    <a:cs typeface="Segoe UI" panose="020B0502040204020203" pitchFamily="34" charset="0"/>
                  </a:rPr>
                  <a:t>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𝑂𝑢𝑡</m:t>
                        </m:r>
                      </m:e>
                      <m:sub>
                        <m:r>
                          <a:rPr lang="en-US" sz="240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𝐵</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𝐻</m:t>
                        </m:r>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𝑁</m:t>
                            </m:r>
                          </m:num>
                          <m:den>
                            <m:r>
                              <a:rPr lang="en-US" sz="2400" b="0" i="1" smtClean="0">
                                <a:latin typeface="Cambria Math" panose="02040503050406030204" pitchFamily="18" charset="0"/>
                                <a:cs typeface="Segoe UI" panose="020B0502040204020203" pitchFamily="34" charset="0"/>
                              </a:rPr>
                              <m:t>2</m:t>
                            </m:r>
                          </m:den>
                        </m:f>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𝑐</m:t>
                        </m:r>
                        <m:r>
                          <a:rPr lang="en-US" sz="2400" i="1" smtClean="0">
                            <a:latin typeface="Cambria Math" panose="02040503050406030204" pitchFamily="18" charset="0"/>
                            <a:cs typeface="Segoe UI" panose="020B0502040204020203" pitchFamily="34" charset="0"/>
                          </a:rPr>
                          <m:t>]</m:t>
                        </m:r>
                      </m:sub>
                    </m:sSub>
                    <m:r>
                      <a:rPr lang="en-US" sz="2400" b="0" i="1" smtClean="0">
                        <a:latin typeface="Cambria Math" panose="02040503050406030204" pitchFamily="18" charset="0"/>
                        <a:cs typeface="Segoe UI" panose="020B0502040204020203" pitchFamily="34" charset="0"/>
                      </a:rPr>
                      <m:t>=</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𝑄</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m:t>
                            </m:r>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𝑁</m:t>
                                </m:r>
                              </m:num>
                              <m:den>
                                <m:r>
                                  <a:rPr lang="en-US" sz="2400" i="1">
                                    <a:latin typeface="Cambria Math" panose="02040503050406030204" pitchFamily="18" charset="0"/>
                                    <a:cs typeface="Segoe UI" panose="020B0502040204020203" pitchFamily="34" charset="0"/>
                                  </a:rPr>
                                  <m:t>2</m:t>
                                </m:r>
                              </m:den>
                            </m:f>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𝑐</m:t>
                            </m:r>
                            <m:r>
                              <a:rPr lang="en-US" sz="2400" i="1">
                                <a:latin typeface="Cambria Math" panose="02040503050406030204" pitchFamily="18" charset="0"/>
                                <a:cs typeface="Segoe UI" panose="020B0502040204020203" pitchFamily="34" charset="0"/>
                              </a:rPr>
                              <m:t>]</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sSup>
                              <m:sSupPr>
                                <m:ctrlPr>
                                  <a:rPr lang="en-US"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𝐾</m:t>
                                </m:r>
                              </m:e>
                              <m:sup>
                                <m:r>
                                  <a:rPr lang="en-US" sz="2400" b="0" i="1" smtClean="0">
                                    <a:latin typeface="Cambria Math" panose="02040503050406030204" pitchFamily="18" charset="0"/>
                                    <a:cs typeface="Segoe UI" panose="020B0502040204020203" pitchFamily="34" charset="0"/>
                                  </a:rPr>
                                  <m:t>𝑇</m:t>
                                </m:r>
                              </m:sup>
                            </m:sSup>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e>
                    </m:d>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𝑉</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CONV layer in residual loop</a:t>
                </a:r>
              </a:p>
              <a:p>
                <a:r>
                  <a:rPr lang="en-US" sz="2800" dirty="0">
                    <a:latin typeface="+mn-lt"/>
                    <a:cs typeface="Segoe UI" panose="020B0502040204020203" pitchFamily="34" charset="0"/>
                  </a:rPr>
                  <a:t>Compute self attention</a:t>
                </a:r>
              </a:p>
              <a:p>
                <a:r>
                  <a:rPr lang="en-US" sz="2800" dirty="0">
                    <a:latin typeface="+mn-lt"/>
                    <a:cs typeface="Segoe UI" panose="020B0502040204020203" pitchFamily="34" charset="0"/>
                  </a:rPr>
                  <a:t>Mix channels/heads</a:t>
                </a:r>
              </a:p>
            </p:txBody>
          </p:sp>
        </mc:Choice>
        <mc:Fallback xmlns="">
          <p:sp>
            <p:nvSpPr>
              <p:cNvPr id="4" name="Content Placeholder 2">
                <a:extLst>
                  <a:ext uri="{FF2B5EF4-FFF2-40B4-BE49-F238E27FC236}">
                    <a16:creationId xmlns:a16="http://schemas.microsoft.com/office/drawing/2014/main" id="{30998982-B652-4704-4EB3-EAD6493C4A94}"/>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r="-22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281ACB6-5649-15CB-F0BD-13A0984B64AD}"/>
              </a:ext>
            </a:extLst>
          </p:cNvPr>
          <p:cNvCxnSpPr>
            <a:cxnSpLocks/>
          </p:cNvCxnSpPr>
          <p:nvPr/>
        </p:nvCxnSpPr>
        <p:spPr>
          <a:xfrm flipH="1">
            <a:off x="3498347" y="2460171"/>
            <a:ext cx="1481867" cy="191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B6A24-54EC-9A55-FCB4-9F3EA043F0E4}"/>
              </a:ext>
            </a:extLst>
          </p:cNvPr>
          <p:cNvCxnSpPr>
            <a:cxnSpLocks/>
          </p:cNvCxnSpPr>
          <p:nvPr/>
        </p:nvCxnSpPr>
        <p:spPr>
          <a:xfrm flipH="1">
            <a:off x="3853543" y="3075214"/>
            <a:ext cx="1126671" cy="179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E41398C-E292-9FEF-B59B-F001E3F2A627}"/>
              </a:ext>
            </a:extLst>
          </p:cNvPr>
          <p:cNvCxnSpPr>
            <a:cxnSpLocks/>
          </p:cNvCxnSpPr>
          <p:nvPr/>
        </p:nvCxnSpPr>
        <p:spPr>
          <a:xfrm flipH="1">
            <a:off x="2618014" y="4871357"/>
            <a:ext cx="2362200" cy="299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2CE1F4-2659-04DF-2BF0-5998A7C1B4EE}"/>
              </a:ext>
            </a:extLst>
          </p:cNvPr>
          <p:cNvCxnSpPr>
            <a:cxnSpLocks/>
          </p:cNvCxnSpPr>
          <p:nvPr/>
        </p:nvCxnSpPr>
        <p:spPr>
          <a:xfrm flipH="1">
            <a:off x="3706586" y="5431971"/>
            <a:ext cx="1273628"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81143-003C-EAA3-E8F9-AE53CD8F4EF5}"/>
              </a:ext>
            </a:extLst>
          </p:cNvPr>
          <p:cNvSpPr txBox="1"/>
          <p:nvPr/>
        </p:nvSpPr>
        <p:spPr>
          <a:xfrm>
            <a:off x="2500492" y="1922111"/>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82D858B5-73CB-951B-5CA6-90A1FBE2E5AE}"/>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22" name="Straight Arrow Connector 21">
            <a:extLst>
              <a:ext uri="{FF2B5EF4-FFF2-40B4-BE49-F238E27FC236}">
                <a16:creationId xmlns:a16="http://schemas.microsoft.com/office/drawing/2014/main" id="{FA98C519-BD5F-85A5-EBCA-739A3FF8F23E}"/>
              </a:ext>
            </a:extLst>
          </p:cNvPr>
          <p:cNvCxnSpPr>
            <a:cxnSpLocks/>
          </p:cNvCxnSpPr>
          <p:nvPr/>
        </p:nvCxnSpPr>
        <p:spPr>
          <a:xfrm flipH="1">
            <a:off x="3614057" y="6003471"/>
            <a:ext cx="1366157" cy="391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A38E-2481-90FC-1640-2A3DB6AFA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D8A2-9C39-8E40-0418-B22C91F22A3E}"/>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D5F81934-4863-38DD-61BD-E749A4CA3B59}"/>
              </a:ext>
            </a:extLst>
          </p:cNvPr>
          <p:cNvSpPr>
            <a:spLocks noGrp="1"/>
          </p:cNvSpPr>
          <p:nvPr>
            <p:ph sz="quarter" idx="10"/>
          </p:nvPr>
        </p:nvSpPr>
        <p:spPr>
          <a:xfrm>
            <a:off x="379513" y="940525"/>
            <a:ext cx="11692743" cy="1639389"/>
          </a:xfrm>
        </p:spPr>
        <p:txBody>
          <a:bodyPr/>
          <a:lstStyle/>
          <a:p>
            <a:pPr marL="0" indent="0">
              <a:buNone/>
            </a:pPr>
            <a:r>
              <a:rPr lang="en-US" sz="2800" dirty="0">
                <a:latin typeface="+mn-lt"/>
                <a:cs typeface="Segoe UI" panose="020B0502040204020203" pitchFamily="34" charset="0"/>
              </a:rPr>
              <a:t>The architectural details of </a:t>
            </a: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V2 are optimized through a series of </a:t>
            </a:r>
            <a:r>
              <a:rPr lang="en-US" sz="2800" b="1" dirty="0">
                <a:latin typeface="+mn-lt"/>
                <a:cs typeface="Segoe UI" panose="020B0502040204020203" pitchFamily="34" charset="0"/>
              </a:rPr>
              <a:t>ablation studies  </a:t>
            </a:r>
          </a:p>
          <a:p>
            <a:pPr marL="0" indent="0">
              <a:buNone/>
            </a:pPr>
            <a:r>
              <a:rPr lang="en-US" sz="2800" dirty="0">
                <a:latin typeface="+mn-lt"/>
                <a:cs typeface="Segoe UI" panose="020B0502040204020203" pitchFamily="34" charset="0"/>
              </a:rPr>
              <a:t>At each step the accuracy, latency and complexity are evaluated</a:t>
            </a:r>
          </a:p>
        </p:txBody>
      </p:sp>
      <p:sp>
        <p:nvSpPr>
          <p:cNvPr id="6" name="TextBox 5">
            <a:extLst>
              <a:ext uri="{FF2B5EF4-FFF2-40B4-BE49-F238E27FC236}">
                <a16:creationId xmlns:a16="http://schemas.microsoft.com/office/drawing/2014/main" id="{9B5CB199-7BE2-6292-0A28-B8D4C64CCAB2}"/>
              </a:ext>
            </a:extLst>
          </p:cNvPr>
          <p:cNvSpPr txBox="1"/>
          <p:nvPr/>
        </p:nvSpPr>
        <p:spPr>
          <a:xfrm>
            <a:off x="5017529" y="6379638"/>
            <a:ext cx="2248402" cy="369332"/>
          </a:xfrm>
          <a:prstGeom prst="rect">
            <a:avLst/>
          </a:prstGeom>
          <a:noFill/>
        </p:spPr>
        <p:txBody>
          <a:bodyPr wrap="square" rtlCol="0">
            <a:spAutoFit/>
          </a:bodyPr>
          <a:lstStyle/>
          <a:p>
            <a:r>
              <a:rPr lang="en-US" dirty="0"/>
              <a:t>From </a:t>
            </a:r>
            <a:r>
              <a:rPr lang="en-US" dirty="0">
                <a:hlinkClick r:id="rId3"/>
              </a:rPr>
              <a:t>Li, et.al., 2023 </a:t>
            </a:r>
            <a:endParaRPr lang="en-US" dirty="0"/>
          </a:p>
        </p:txBody>
      </p:sp>
      <p:pic>
        <p:nvPicPr>
          <p:cNvPr id="7" name="Picture 6">
            <a:extLst>
              <a:ext uri="{FF2B5EF4-FFF2-40B4-BE49-F238E27FC236}">
                <a16:creationId xmlns:a16="http://schemas.microsoft.com/office/drawing/2014/main" id="{61C3FC90-9D0C-8B47-CC2E-CFCC79A9560E}"/>
              </a:ext>
            </a:extLst>
          </p:cNvPr>
          <p:cNvPicPr>
            <a:picLocks noChangeAspect="1"/>
          </p:cNvPicPr>
          <p:nvPr/>
        </p:nvPicPr>
        <p:blipFill>
          <a:blip r:embed="rId4"/>
          <a:stretch>
            <a:fillRect/>
          </a:stretch>
        </p:blipFill>
        <p:spPr>
          <a:xfrm>
            <a:off x="710017" y="2616620"/>
            <a:ext cx="10458726" cy="3726312"/>
          </a:xfrm>
          <a:prstGeom prst="rect">
            <a:avLst/>
          </a:prstGeom>
        </p:spPr>
      </p:pic>
    </p:spTree>
    <p:extLst>
      <p:ext uri="{BB962C8B-B14F-4D97-AF65-F5344CB8AC3E}">
        <p14:creationId xmlns:p14="http://schemas.microsoft.com/office/powerpoint/2010/main" val="11072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1DF6-6527-D560-F5B3-E1DAA170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2654E-F86A-39B6-64B7-16F2A6319FE3}"/>
              </a:ext>
            </a:extLst>
          </p:cNvPr>
          <p:cNvSpPr>
            <a:spLocks noGrp="1"/>
          </p:cNvSpPr>
          <p:nvPr>
            <p:ph type="ctrTitle"/>
          </p:nvPr>
        </p:nvSpPr>
        <p:spPr>
          <a:xfrm>
            <a:off x="1524000" y="2080381"/>
            <a:ext cx="9835848" cy="1429582"/>
          </a:xfrm>
        </p:spPr>
        <p:txBody>
          <a:bodyPr>
            <a:normAutofit/>
          </a:bodyPr>
          <a:lstStyle/>
          <a:p>
            <a:r>
              <a:rPr lang="en-US" sz="4400" dirty="0">
                <a:latin typeface="+mn-lt"/>
              </a:rPr>
              <a:t>Optimization For Vision Transformers </a:t>
            </a:r>
          </a:p>
        </p:txBody>
      </p:sp>
    </p:spTree>
    <p:extLst>
      <p:ext uri="{BB962C8B-B14F-4D97-AF65-F5344CB8AC3E}">
        <p14:creationId xmlns:p14="http://schemas.microsoft.com/office/powerpoint/2010/main" val="1059749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CNNs have proved easy to train </a:t>
            </a:r>
          </a:p>
          <a:p>
            <a:r>
              <a:rPr lang="en-US" sz="2800" dirty="0">
                <a:latin typeface="+mn-lt"/>
                <a:cs typeface="Segoe UI" panose="020B0502040204020203" pitchFamily="34" charset="0"/>
              </a:rPr>
              <a:t>Inductive biases work in CNNs favor   </a:t>
            </a:r>
          </a:p>
          <a:p>
            <a:pPr lvl="1"/>
            <a:r>
              <a:rPr lang="en-US" sz="2400" dirty="0">
                <a:latin typeface="+mn-lt"/>
                <a:cs typeface="Segoe UI" panose="020B0502040204020203" pitchFamily="34" charset="0"/>
              </a:rPr>
              <a:t>Localization   </a:t>
            </a:r>
          </a:p>
          <a:p>
            <a:pPr lvl="1"/>
            <a:r>
              <a:rPr lang="en-US" sz="2400" dirty="0">
                <a:latin typeface="+mn-lt"/>
                <a:cs typeface="Segoe UI" panose="020B0502040204020203" pitchFamily="34" charset="0"/>
              </a:rPr>
              <a:t>Translation invariance  </a:t>
            </a:r>
          </a:p>
          <a:p>
            <a:r>
              <a:rPr lang="en-US" sz="2800" dirty="0" err="1">
                <a:latin typeface="+mn-lt"/>
                <a:cs typeface="Segoe UI" panose="020B0502040204020203" pitchFamily="34" charset="0"/>
              </a:rPr>
              <a:t>ViTs</a:t>
            </a:r>
            <a:r>
              <a:rPr lang="en-US" sz="2800" dirty="0">
                <a:latin typeface="+mn-lt"/>
                <a:cs typeface="Segoe UI" panose="020B0502040204020203" pitchFamily="34" charset="0"/>
              </a:rPr>
              <a:t> trained on massive data sets using augmentation and self-supervised learning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generalization can be poor.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p:txBody>
      </p:sp>
    </p:spTree>
    <p:extLst>
      <p:ext uri="{BB962C8B-B14F-4D97-AF65-F5344CB8AC3E}">
        <p14:creationId xmlns:p14="http://schemas.microsoft.com/office/powerpoint/2010/main" val="35777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Vision Transformers have proved difficult to train and generalize  </a:t>
            </a:r>
          </a:p>
        </p:txBody>
      </p:sp>
      <p:pic>
        <p:nvPicPr>
          <p:cNvPr id="5" name="Picture 4">
            <a:extLst>
              <a:ext uri="{FF2B5EF4-FFF2-40B4-BE49-F238E27FC236}">
                <a16:creationId xmlns:a16="http://schemas.microsoft.com/office/drawing/2014/main" id="{E4FDDACC-2081-0575-D781-12C53B88BA18}"/>
              </a:ext>
            </a:extLst>
          </p:cNvPr>
          <p:cNvPicPr>
            <a:picLocks noChangeAspect="1"/>
          </p:cNvPicPr>
          <p:nvPr/>
        </p:nvPicPr>
        <p:blipFill>
          <a:blip r:embed="rId3"/>
          <a:stretch>
            <a:fillRect/>
          </a:stretch>
        </p:blipFill>
        <p:spPr>
          <a:xfrm>
            <a:off x="6209925" y="2390504"/>
            <a:ext cx="5982076" cy="3123110"/>
          </a:xfrm>
          <a:prstGeom prst="rect">
            <a:avLst/>
          </a:prstGeom>
        </p:spPr>
      </p:pic>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1" y="1681844"/>
            <a:ext cx="5729969"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hlinkClick r:id="rId4"/>
              </a:rPr>
              <a:t>Chen, et.al., 2022</a:t>
            </a:r>
            <a:r>
              <a:rPr lang="en-US" sz="2800" dirty="0">
                <a:latin typeface="+mn-lt"/>
                <a:cs typeface="Segoe UI" panose="020B0502040204020203" pitchFamily="34" charset="0"/>
              </a:rPr>
              <a:t>, investigate this problem</a:t>
            </a:r>
          </a:p>
          <a:p>
            <a:r>
              <a:rPr lang="en-US" sz="2800" dirty="0">
                <a:latin typeface="+mn-lt"/>
                <a:cs typeface="Segoe UI" panose="020B0502040204020203" pitchFamily="34" charset="0"/>
              </a:rPr>
              <a:t>Compare cross entropy loss surface of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 152 and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B/16    </a:t>
            </a:r>
          </a:p>
          <a:p>
            <a:r>
              <a:rPr lang="en-US" sz="2800" dirty="0">
                <a:latin typeface="+mn-lt"/>
                <a:cs typeface="Segoe UI" panose="020B0502040204020203" pitchFamily="34" charset="0"/>
              </a:rPr>
              <a:t>Gradients loss function for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are </a:t>
            </a:r>
            <a:r>
              <a:rPr lang="en-US" sz="2800" b="1" dirty="0">
                <a:latin typeface="+mn-lt"/>
                <a:cs typeface="Segoe UI" panose="020B0502040204020203" pitchFamily="34" charset="0"/>
              </a:rPr>
              <a:t>localized and extreme </a:t>
            </a:r>
            <a:r>
              <a:rPr lang="en-US" sz="2800" dirty="0">
                <a:latin typeface="+mn-lt"/>
                <a:cs typeface="Segoe UI" panose="020B0502040204020203" pitchFamily="34" charset="0"/>
              </a:rPr>
              <a:t>compared to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a:t>
            </a:r>
          </a:p>
          <a:p>
            <a:r>
              <a:rPr lang="en-US" sz="2800" dirty="0">
                <a:latin typeface="+mn-lt"/>
                <a:cs typeface="Segoe UI" panose="020B0502040204020203" pitchFamily="34" charset="0"/>
              </a:rPr>
              <a:t>Localized and extreme gradients explain difficult training and poor generalization</a:t>
            </a:r>
          </a:p>
        </p:txBody>
      </p:sp>
    </p:spTree>
    <p:extLst>
      <p:ext uri="{BB962C8B-B14F-4D97-AF65-F5344CB8AC3E}">
        <p14:creationId xmlns:p14="http://schemas.microsoft.com/office/powerpoint/2010/main" val="388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a:p>
            <a:r>
              <a:rPr lang="en-US" sz="2800" dirty="0">
                <a:latin typeface="+mn-lt"/>
                <a:cs typeface="Segoe UI" panose="020B0502040204020203" pitchFamily="34" charset="0"/>
                <a:hlinkClick r:id="rId3"/>
              </a:rPr>
              <a:t>Chen, et.al., 2022</a:t>
            </a:r>
            <a:r>
              <a:rPr lang="en-US" sz="2800" dirty="0">
                <a:latin typeface="+mn-lt"/>
                <a:cs typeface="Segoe UI" panose="020B0502040204020203" pitchFamily="34" charset="0"/>
              </a:rPr>
              <a:t> proposed using  sharpness-aware minimizer (SAM) proposed by </a:t>
            </a:r>
            <a:r>
              <a:rPr lang="en-US" sz="2800" dirty="0">
                <a:latin typeface="+mn-lt"/>
                <a:cs typeface="Segoe UI" panose="020B0502040204020203" pitchFamily="34" charset="0"/>
                <a:hlinkClick r:id="rId4"/>
              </a:rPr>
              <a:t>Forest, et.al., 2021</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Now implemented as </a:t>
            </a:r>
            <a:r>
              <a:rPr lang="en-US" sz="2400" dirty="0" err="1">
                <a:latin typeface="+mn-lt"/>
                <a:cs typeface="Segoe UI" panose="020B0502040204020203" pitchFamily="34" charset="0"/>
                <a:hlinkClick r:id="rId5"/>
              </a:rPr>
              <a:t>tf.keras.models.experimental.SharpnessAwareMininization</a:t>
            </a:r>
            <a:r>
              <a:rPr lang="en-US" sz="2400" dirty="0">
                <a:latin typeface="+mn-lt"/>
                <a:cs typeface="Segoe UI" panose="020B0502040204020203" pitchFamily="34" charset="0"/>
              </a:rPr>
              <a:t>    </a:t>
            </a:r>
          </a:p>
          <a:p>
            <a:r>
              <a:rPr lang="en-US" sz="2800" dirty="0">
                <a:latin typeface="+mn-lt"/>
                <a:cs typeface="Segoe UI" panose="020B0502040204020203" pitchFamily="34" charset="0"/>
              </a:rPr>
              <a:t>SGD optimizers only minimize gradient   </a:t>
            </a:r>
          </a:p>
          <a:p>
            <a:pPr lvl="1"/>
            <a:r>
              <a:rPr lang="en-US" sz="2400" dirty="0">
                <a:latin typeface="+mn-lt"/>
                <a:cs typeface="Segoe UI" panose="020B0502040204020203" pitchFamily="34" charset="0"/>
              </a:rPr>
              <a:t>SGD optimizers incorporate no smoothness constraint into the loss function </a:t>
            </a:r>
          </a:p>
          <a:p>
            <a:r>
              <a:rPr lang="en-US" sz="2800" dirty="0">
                <a:latin typeface="+mn-lt"/>
                <a:cs typeface="Segoe UI" panose="020B0502040204020203" pitchFamily="34" charset="0"/>
              </a:rPr>
              <a:t>Poor smoothness of loss function surface makes training and generalization difficult </a:t>
            </a:r>
          </a:p>
          <a:p>
            <a:pPr lvl="1"/>
            <a:r>
              <a:rPr lang="en-US" sz="2400" dirty="0">
                <a:latin typeface="+mn-lt"/>
                <a:cs typeface="Segoe UI" panose="020B0502040204020203" pitchFamily="34" charset="0"/>
              </a:rPr>
              <a:t>Rough loss services change rapidly with small changes in data values   </a:t>
            </a:r>
          </a:p>
        </p:txBody>
      </p:sp>
    </p:spTree>
    <p:extLst>
      <p:ext uri="{BB962C8B-B14F-4D97-AF65-F5344CB8AC3E}">
        <p14:creationId xmlns:p14="http://schemas.microsoft.com/office/powerpoint/2010/main" val="31219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Sharpness-aware minimization (SAM)  </a:t>
                </a:r>
              </a:p>
              <a:p>
                <a:r>
                  <a:rPr lang="en-US" sz="2800" dirty="0">
                    <a:latin typeface="+mn-lt"/>
                    <a:cs typeface="Segoe UI" panose="020B0502040204020203" pitchFamily="34" charset="0"/>
                  </a:rPr>
                  <a:t>SAM proposed by </a:t>
                </a:r>
                <a:r>
                  <a:rPr lang="en-US" sz="2800" dirty="0">
                    <a:latin typeface="+mn-lt"/>
                    <a:cs typeface="Segoe UI" panose="020B0502040204020203" pitchFamily="34" charset="0"/>
                    <a:hlinkClick r:id="rId3"/>
                  </a:rPr>
                  <a:t>Forest, et.al., 2021</a:t>
                </a:r>
                <a:r>
                  <a:rPr lang="en-US" sz="2800" dirty="0">
                    <a:latin typeface="+mn-lt"/>
                    <a:cs typeface="Segoe UI" panose="020B0502040204020203" pitchFamily="34" charset="0"/>
                  </a:rPr>
                  <a:t> uses loss function with smoothness term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min</m:t>
                              </m:r>
                            </m:e>
                            <m:lim>
                              <m:r>
                                <a:rPr lang="en-US" sz="2800" b="0" i="1" smtClean="0">
                                  <a:latin typeface="Cambria Math" panose="02040503050406030204" pitchFamily="18" charset="0"/>
                                  <a:cs typeface="Segoe UI" panose="020B0502040204020203" pitchFamily="34" charset="0"/>
                                </a:rPr>
                                <m:t>𝑊</m:t>
                              </m:r>
                            </m:lim>
                          </m:limLow>
                        </m:fName>
                        <m:e>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max</m:t>
                                  </m:r>
                                </m:e>
                                <m:lim>
                                  <m:d>
                                    <m:dPr>
                                      <m:begChr m:val="‖"/>
                                      <m:endChr m:val="‖"/>
                                      <m:ctrlPr>
                                        <a:rPr lang="en-US" sz="2800" i="1" smtClean="0">
                                          <a:latin typeface="Cambria Math" panose="02040503050406030204" pitchFamily="18" charset="0"/>
                                          <a:cs typeface="Segoe UI" panose="020B0502040204020203" pitchFamily="34" charset="0"/>
                                        </a:rPr>
                                      </m:ctrlPr>
                                    </m:d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lim>
                              </m:limLow>
                            </m:fName>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1" smtClean="0">
                                      <a:latin typeface="Cambria Math" panose="02040503050406030204" pitchFamily="18" charset="0"/>
                                      <a:ea typeface="Cambria Math" panose="02040503050406030204" pitchFamily="18" charset="0"/>
                                      <a:cs typeface="Segoe UI" panose="020B0502040204020203" pitchFamily="34" charset="0"/>
                                    </a:rPr>
                                    <m:t>+ ℇ</m:t>
                                  </m:r>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Loss is minimized over some neighborhood,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𝜀</m:t>
                        </m:r>
                      </m:e>
                    </m:d>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oMath>
                </a14:m>
                <a:r>
                  <a:rPr lang="en-US" sz="2800" dirty="0">
                    <a:latin typeface="+mn-lt"/>
                    <a:cs typeface="Segoe UI" panose="020B0502040204020203" pitchFamily="34" charset="0"/>
                  </a:rPr>
                  <a:t>, rather than just locally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Segoe UI" panose="020B0502040204020203" pitchFamily="34" charset="0"/>
                            </a:rPr>
                          </m:ctrlPr>
                        </m:acc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acc>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ℒ</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num>
                        <m:den>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𝑊</m:t>
                                  </m:r>
                                </m:e>
                              </m:d>
                            </m:e>
                          </m:d>
                        </m:den>
                      </m:f>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With neighborhood size hyperparameter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oMath>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372451"/>
              </a:xfrm>
              <a:blipFill>
                <a:blip r:embed="rId4"/>
                <a:stretch>
                  <a:fillRect l="-1058" t="-1020"/>
                </a:stretch>
              </a:blipFill>
            </p:spPr>
            <p:txBody>
              <a:bodyPr/>
              <a:lstStyle/>
              <a:p>
                <a:r>
                  <a:rPr lang="en-US">
                    <a:noFill/>
                  </a:rPr>
                  <a:t> </a:t>
                </a:r>
              </a:p>
            </p:txBody>
          </p:sp>
        </mc:Fallback>
      </mc:AlternateContent>
    </p:spTree>
    <p:extLst>
      <p:ext uri="{BB962C8B-B14F-4D97-AF65-F5344CB8AC3E}">
        <p14:creationId xmlns:p14="http://schemas.microsoft.com/office/powerpoint/2010/main" val="1616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Sharpness-aware minimization (SAM)   </a:t>
            </a:r>
          </a:p>
        </p:txBody>
      </p:sp>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2" y="1681844"/>
            <a:ext cx="5276024"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Using SAM smooths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loss function   </a:t>
            </a:r>
          </a:p>
          <a:p>
            <a:r>
              <a:rPr lang="en-US" sz="2800" dirty="0">
                <a:latin typeface="+mn-lt"/>
                <a:cs typeface="Segoe UI" panose="020B0502040204020203" pitchFamily="34" charset="0"/>
              </a:rPr>
              <a:t>Eliminates extreme gradients   </a:t>
            </a:r>
          </a:p>
          <a:p>
            <a:r>
              <a:rPr lang="en-US" sz="2800" dirty="0">
                <a:latin typeface="+mn-lt"/>
                <a:cs typeface="Segoe UI" panose="020B0502040204020203" pitchFamily="34" charset="0"/>
              </a:rPr>
              <a:t>Larger ‘flat’ area around minimum improves generalization   </a:t>
            </a:r>
          </a:p>
        </p:txBody>
      </p:sp>
      <p:pic>
        <p:nvPicPr>
          <p:cNvPr id="7" name="Picture 6">
            <a:extLst>
              <a:ext uri="{FF2B5EF4-FFF2-40B4-BE49-F238E27FC236}">
                <a16:creationId xmlns:a16="http://schemas.microsoft.com/office/drawing/2014/main" id="{19FD37F6-4629-DC4A-4A77-FC67229E8151}"/>
              </a:ext>
            </a:extLst>
          </p:cNvPr>
          <p:cNvPicPr>
            <a:picLocks noChangeAspect="1"/>
          </p:cNvPicPr>
          <p:nvPr/>
        </p:nvPicPr>
        <p:blipFill>
          <a:blip r:embed="rId3"/>
          <a:stretch>
            <a:fillRect/>
          </a:stretch>
        </p:blipFill>
        <p:spPr>
          <a:xfrm>
            <a:off x="6285597" y="2525485"/>
            <a:ext cx="2880174" cy="2817901"/>
          </a:xfrm>
          <a:prstGeom prst="rect">
            <a:avLst/>
          </a:prstGeom>
        </p:spPr>
      </p:pic>
      <p:pic>
        <p:nvPicPr>
          <p:cNvPr id="9" name="Picture 8">
            <a:extLst>
              <a:ext uri="{FF2B5EF4-FFF2-40B4-BE49-F238E27FC236}">
                <a16:creationId xmlns:a16="http://schemas.microsoft.com/office/drawing/2014/main" id="{6909229A-55FB-93CD-8442-0C358612F28E}"/>
              </a:ext>
            </a:extLst>
          </p:cNvPr>
          <p:cNvPicPr>
            <a:picLocks noChangeAspect="1"/>
          </p:cNvPicPr>
          <p:nvPr/>
        </p:nvPicPr>
        <p:blipFill>
          <a:blip r:embed="rId4"/>
          <a:stretch>
            <a:fillRect/>
          </a:stretch>
        </p:blipFill>
        <p:spPr>
          <a:xfrm>
            <a:off x="9241971" y="2525486"/>
            <a:ext cx="2841582" cy="2817902"/>
          </a:xfrm>
          <a:prstGeom prst="rect">
            <a:avLst/>
          </a:prstGeom>
        </p:spPr>
      </p:pic>
      <p:sp>
        <p:nvSpPr>
          <p:cNvPr id="10" name="TextBox 9">
            <a:extLst>
              <a:ext uri="{FF2B5EF4-FFF2-40B4-BE49-F238E27FC236}">
                <a16:creationId xmlns:a16="http://schemas.microsoft.com/office/drawing/2014/main" id="{3E064D68-F93D-5FBC-2D73-735B0F02857D}"/>
              </a:ext>
            </a:extLst>
          </p:cNvPr>
          <p:cNvSpPr txBox="1"/>
          <p:nvPr/>
        </p:nvSpPr>
        <p:spPr>
          <a:xfrm>
            <a:off x="7892143" y="5644244"/>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5"/>
              </a:rPr>
              <a:t>Chen, et.al., 2022</a:t>
            </a:r>
            <a:endParaRPr lang="en-US" dirty="0"/>
          </a:p>
        </p:txBody>
      </p:sp>
    </p:spTree>
    <p:extLst>
      <p:ext uri="{BB962C8B-B14F-4D97-AF65-F5344CB8AC3E}">
        <p14:creationId xmlns:p14="http://schemas.microsoft.com/office/powerpoint/2010/main" val="305949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9"/>
            <a:ext cx="11525250" cy="2488474"/>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reduces the largest eigenvalue of the Hessian </a:t>
            </a:r>
          </a:p>
          <a:p>
            <a:r>
              <a:rPr lang="en-US" sz="2800" dirty="0">
                <a:latin typeface="+mn-lt"/>
                <a:cs typeface="Segoe UI" panose="020B0502040204020203" pitchFamily="34" charset="0"/>
              </a:rPr>
              <a:t>Loss increases </a:t>
            </a:r>
          </a:p>
          <a:p>
            <a:r>
              <a:rPr lang="en-US" sz="2800" dirty="0">
                <a:latin typeface="+mn-lt"/>
                <a:cs typeface="Segoe UI" panose="020B0502040204020203" pitchFamily="34" charset="0"/>
              </a:rPr>
              <a:t>Error rate decreases     </a:t>
            </a:r>
          </a:p>
        </p:txBody>
      </p:sp>
      <p:pic>
        <p:nvPicPr>
          <p:cNvPr id="5" name="Picture 4">
            <a:extLst>
              <a:ext uri="{FF2B5EF4-FFF2-40B4-BE49-F238E27FC236}">
                <a16:creationId xmlns:a16="http://schemas.microsoft.com/office/drawing/2014/main" id="{64CE8DDE-2D52-3982-38EE-C86B8D5C84D4}"/>
              </a:ext>
            </a:extLst>
          </p:cNvPr>
          <p:cNvPicPr>
            <a:picLocks noChangeAspect="1"/>
          </p:cNvPicPr>
          <p:nvPr/>
        </p:nvPicPr>
        <p:blipFill>
          <a:blip r:embed="rId3"/>
          <a:stretch>
            <a:fillRect/>
          </a:stretch>
        </p:blipFill>
        <p:spPr>
          <a:xfrm>
            <a:off x="1196127" y="3220411"/>
            <a:ext cx="8356088" cy="3505418"/>
          </a:xfrm>
          <a:prstGeom prst="rect">
            <a:avLst/>
          </a:prstGeom>
        </p:spPr>
      </p:pic>
      <p:sp>
        <p:nvSpPr>
          <p:cNvPr id="8" name="TextBox 7">
            <a:extLst>
              <a:ext uri="{FF2B5EF4-FFF2-40B4-BE49-F238E27FC236}">
                <a16:creationId xmlns:a16="http://schemas.microsoft.com/office/drawing/2014/main" id="{57B605D6-E46B-B731-ED7D-C9DCA2F6E6F0}"/>
              </a:ext>
            </a:extLst>
          </p:cNvPr>
          <p:cNvSpPr txBox="1"/>
          <p:nvPr/>
        </p:nvSpPr>
        <p:spPr>
          <a:xfrm>
            <a:off x="9606643" y="4973120"/>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spTree>
    <p:extLst>
      <p:ext uri="{BB962C8B-B14F-4D97-AF65-F5344CB8AC3E}">
        <p14:creationId xmlns:p14="http://schemas.microsoft.com/office/powerpoint/2010/main" val="1671120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2650671"/>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Both SAM and data augmentation improve model performance </a:t>
            </a:r>
          </a:p>
          <a:p>
            <a:r>
              <a:rPr lang="en-US" sz="2800" dirty="0">
                <a:latin typeface="+mn-lt"/>
                <a:cs typeface="Segoe UI" panose="020B0502040204020203" pitchFamily="34" charset="0"/>
              </a:rPr>
              <a:t>Combination of SAM and data augmentation is best </a:t>
            </a:r>
          </a:p>
          <a:p>
            <a:r>
              <a:rPr lang="en-US" sz="2800" dirty="0">
                <a:latin typeface="+mn-lt"/>
                <a:cs typeface="Segoe UI" panose="020B0502040204020203" pitchFamily="34" charset="0"/>
              </a:rPr>
              <a:t>ResNet-152 gives better performance for smaller training dataset </a:t>
            </a:r>
          </a:p>
        </p:txBody>
      </p:sp>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3"/>
              </a:rPr>
              <a:t>Chen, et.al., 2022</a:t>
            </a:r>
            <a:endParaRPr lang="en-US" dirty="0"/>
          </a:p>
        </p:txBody>
      </p:sp>
      <p:pic>
        <p:nvPicPr>
          <p:cNvPr id="10" name="Picture 9">
            <a:extLst>
              <a:ext uri="{FF2B5EF4-FFF2-40B4-BE49-F238E27FC236}">
                <a16:creationId xmlns:a16="http://schemas.microsoft.com/office/drawing/2014/main" id="{01821AB2-3B53-DAE3-51FA-239F1F128A8F}"/>
              </a:ext>
            </a:extLst>
          </p:cNvPr>
          <p:cNvPicPr>
            <a:picLocks noChangeAspect="1"/>
          </p:cNvPicPr>
          <p:nvPr/>
        </p:nvPicPr>
        <p:blipFill>
          <a:blip r:embed="rId4"/>
          <a:stretch>
            <a:fillRect/>
          </a:stretch>
        </p:blipFill>
        <p:spPr>
          <a:xfrm>
            <a:off x="435634" y="3625497"/>
            <a:ext cx="9198223" cy="2650671"/>
          </a:xfrm>
          <a:prstGeom prst="rect">
            <a:avLst/>
          </a:prstGeom>
        </p:spPr>
      </p:pic>
    </p:spTree>
    <p:extLst>
      <p:ext uri="{BB962C8B-B14F-4D97-AF65-F5344CB8AC3E}">
        <p14:creationId xmlns:p14="http://schemas.microsoft.com/office/powerpoint/2010/main" val="2807313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1786346"/>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creates better defined global attention map</a:t>
                </a:r>
              </a:p>
              <a:p>
                <a:r>
                  <a:rPr lang="en-US" sz="2800" dirty="0">
                    <a:latin typeface="+mn-lt"/>
                    <a:cs typeface="Segoe UI" panose="020B0502040204020203" pitchFamily="34" charset="0"/>
                  </a:rPr>
                  <a:t>Smoother loss function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less localized attention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69768"/>
                <a:ext cx="11525250" cy="1786346"/>
              </a:xfrm>
              <a:blipFill>
                <a:blip r:embed="rId3"/>
                <a:stretch>
                  <a:fillRect l="-1058" t="-3413" b="-64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pic>
        <p:nvPicPr>
          <p:cNvPr id="5" name="Picture 4">
            <a:extLst>
              <a:ext uri="{FF2B5EF4-FFF2-40B4-BE49-F238E27FC236}">
                <a16:creationId xmlns:a16="http://schemas.microsoft.com/office/drawing/2014/main" id="{D1403C1C-8FE0-2B3F-2C7E-67C41C61DFF3}"/>
              </a:ext>
            </a:extLst>
          </p:cNvPr>
          <p:cNvPicPr>
            <a:picLocks noChangeAspect="1"/>
          </p:cNvPicPr>
          <p:nvPr/>
        </p:nvPicPr>
        <p:blipFill>
          <a:blip r:embed="rId5"/>
          <a:stretch>
            <a:fillRect/>
          </a:stretch>
        </p:blipFill>
        <p:spPr>
          <a:xfrm>
            <a:off x="136070" y="2677467"/>
            <a:ext cx="9394373" cy="4121552"/>
          </a:xfrm>
          <a:prstGeom prst="rect">
            <a:avLst/>
          </a:prstGeom>
        </p:spPr>
      </p:pic>
    </p:spTree>
    <p:extLst>
      <p:ext uri="{BB962C8B-B14F-4D97-AF65-F5344CB8AC3E}">
        <p14:creationId xmlns:p14="http://schemas.microsoft.com/office/powerpoint/2010/main" val="2743694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cs typeface="Segoe UI" panose="020B0502040204020203" pitchFamily="34" charset="0"/>
              </a:rPr>
              <a:t>Vision transformers build </a:t>
            </a:r>
            <a:r>
              <a:rPr lang="en-GB" sz="2800" b="1" dirty="0">
                <a:latin typeface="+mn-lt"/>
                <a:ea typeface="Segoe UI" panose="020B0502040204020203" pitchFamily="34" charset="0"/>
                <a:cs typeface="Segoe UI" panose="020B0502040204020203" pitchFamily="34" charset="0"/>
              </a:rPr>
              <a:t>globally sensitive feature maps  </a:t>
            </a:r>
          </a:p>
          <a:p>
            <a:r>
              <a:rPr lang="en-GB" sz="2800" dirty="0">
                <a:latin typeface="+mn-lt"/>
                <a:ea typeface="Segoe UI" panose="020B0502040204020203" pitchFamily="34" charset="0"/>
                <a:cs typeface="Segoe UI" panose="020B0502040204020203" pitchFamily="34" charset="0"/>
              </a:rPr>
              <a:t>Vision transformers (</a:t>
            </a:r>
            <a:r>
              <a:rPr lang="en-GB" sz="2800" dirty="0" err="1">
                <a:latin typeface="+mn-lt"/>
                <a:ea typeface="Segoe UI" panose="020B0502040204020203" pitchFamily="34" charset="0"/>
                <a:cs typeface="Segoe UI" panose="020B0502040204020203" pitchFamily="34" charset="0"/>
              </a:rPr>
              <a:t>ViTs</a:t>
            </a:r>
            <a:r>
              <a:rPr lang="en-GB" sz="2800" dirty="0">
                <a:latin typeface="+mn-lt"/>
                <a:ea typeface="Segoe UI" panose="020B0502040204020203" pitchFamily="34" charset="0"/>
                <a:cs typeface="Segoe UI" panose="020B0502040204020203" pitchFamily="34" charset="0"/>
              </a:rPr>
              <a:t>) comprise several components   </a:t>
            </a:r>
          </a:p>
          <a:p>
            <a:r>
              <a:rPr lang="en-GB" sz="2800" dirty="0">
                <a:latin typeface="+mn-lt"/>
                <a:ea typeface="Segoe UI" panose="020B0502040204020203" pitchFamily="34" charset="0"/>
                <a:cs typeface="Segoe UI" panose="020B0502040204020203" pitchFamily="34" charset="0"/>
              </a:rPr>
              <a:t>Sequence of image patches   </a:t>
            </a:r>
          </a:p>
          <a:p>
            <a:pPr lvl="1"/>
            <a:r>
              <a:rPr lang="en-GB" sz="2400" dirty="0">
                <a:latin typeface="+mn-lt"/>
                <a:ea typeface="Segoe UI" panose="020B0502040204020203" pitchFamily="34" charset="0"/>
                <a:cs typeface="Segoe UI" panose="020B0502040204020203" pitchFamily="34" charset="0"/>
              </a:rPr>
              <a:t>Multi-headed self-attention    </a:t>
            </a:r>
          </a:p>
          <a:p>
            <a:pPr lvl="1"/>
            <a:r>
              <a:rPr lang="en-GB" sz="2400" dirty="0">
                <a:latin typeface="+mn-lt"/>
                <a:ea typeface="Segoe UI" panose="020B0502040204020203" pitchFamily="34" charset="0"/>
                <a:cs typeface="Segoe UI" panose="020B0502040204020203" pitchFamily="34" charset="0"/>
              </a:rPr>
              <a:t>Self-supervised training on massive datasets    </a:t>
            </a:r>
          </a:p>
          <a:p>
            <a:r>
              <a:rPr lang="en-GB" sz="2800" dirty="0">
                <a:latin typeface="+mn-lt"/>
                <a:ea typeface="Segoe UI" panose="020B0502040204020203" pitchFamily="34" charset="0"/>
                <a:cs typeface="Segoe UI" panose="020B0502040204020203" pitchFamily="34" charset="0"/>
              </a:rPr>
              <a:t>Vision transformers are computationally complex for training and inference</a:t>
            </a:r>
          </a:p>
          <a:p>
            <a:pPr lvl="1"/>
            <a:r>
              <a:rPr lang="en-GB" sz="2400" dirty="0">
                <a:latin typeface="+mn-lt"/>
                <a:ea typeface="Segoe UI" panose="020B0502040204020203" pitchFamily="34" charset="0"/>
                <a:cs typeface="Segoe UI" panose="020B0502040204020203" pitchFamily="34" charset="0"/>
              </a:rPr>
              <a:t>Generally, state-of-the-art </a:t>
            </a:r>
            <a:r>
              <a:rPr lang="en-GB" sz="2400" dirty="0" err="1">
                <a:latin typeface="+mn-lt"/>
                <a:ea typeface="Segoe UI" panose="020B0502040204020203" pitchFamily="34" charset="0"/>
                <a:cs typeface="Segoe UI" panose="020B0502040204020203" pitchFamily="34" charset="0"/>
              </a:rPr>
              <a:t>ViT</a:t>
            </a:r>
            <a:r>
              <a:rPr lang="en-GB" sz="2400" dirty="0">
                <a:latin typeface="+mn-lt"/>
                <a:ea typeface="Segoe UI" panose="020B0502040204020203" pitchFamily="34" charset="0"/>
                <a:cs typeface="Segoe UI" panose="020B0502040204020203" pitchFamily="34" charset="0"/>
              </a:rPr>
              <a:t> performance requires greater computation compared to CNN architectures</a:t>
            </a:r>
          </a:p>
          <a:p>
            <a:pPr marL="0" indent="0">
              <a:buNone/>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rPr>
              <a:t>Contrastive self-supervised learning for </a:t>
            </a:r>
            <a:r>
              <a:rPr lang="en-GB" sz="2800" b="1" dirty="0">
                <a:latin typeface="+mn-lt"/>
                <a:ea typeface="Segoe UI" panose="020B0502040204020203" pitchFamily="34" charset="0"/>
              </a:rPr>
              <a:t>transformation-invariant </a:t>
            </a:r>
            <a:r>
              <a:rPr lang="en-GB" sz="2800" dirty="0">
                <a:latin typeface="+mn-lt"/>
                <a:ea typeface="Segoe UI" panose="020B0502040204020203" pitchFamily="34" charset="0"/>
              </a:rPr>
              <a:t>pre-training   </a:t>
            </a:r>
          </a:p>
          <a:p>
            <a:r>
              <a:rPr lang="en-GB" sz="2800" b="1" dirty="0">
                <a:latin typeface="+mn-lt"/>
                <a:ea typeface="Segoe UI" panose="020B0502040204020203" pitchFamily="34" charset="0"/>
                <a:cs typeface="Segoe UI" panose="020B0502040204020203" pitchFamily="34" charset="0"/>
              </a:rPr>
              <a:t>Sharpness-aware minimization (SAM)</a:t>
            </a:r>
            <a:r>
              <a:rPr lang="en-GB" sz="2800" dirty="0">
                <a:latin typeface="+mn-lt"/>
                <a:ea typeface="Segoe UI" panose="020B0502040204020203" pitchFamily="34" charset="0"/>
                <a:cs typeface="Segoe UI" panose="020B0502040204020203" pitchFamily="34" charset="0"/>
              </a:rPr>
              <a:t> improves </a:t>
            </a:r>
            <a:r>
              <a:rPr lang="en-GB" sz="2800" dirty="0" err="1">
                <a:latin typeface="+mn-lt"/>
                <a:ea typeface="Segoe UI" panose="020B0502040204020203" pitchFamily="34" charset="0"/>
                <a:cs typeface="Segoe UI" panose="020B0502040204020203" pitchFamily="34" charset="0"/>
              </a:rPr>
              <a:t>ViT</a:t>
            </a:r>
            <a:r>
              <a:rPr lang="en-GB" sz="2800" dirty="0">
                <a:latin typeface="+mn-lt"/>
                <a:ea typeface="Segoe UI" panose="020B0502040204020203" pitchFamily="34" charset="0"/>
                <a:cs typeface="Segoe UI" panose="020B0502040204020203" pitchFamily="34" charset="0"/>
              </a:rPr>
              <a:t> training and generalization   </a:t>
            </a:r>
          </a:p>
          <a:p>
            <a:r>
              <a:rPr lang="en-GB" sz="2800" dirty="0">
                <a:latin typeface="+mn-lt"/>
                <a:ea typeface="Segoe UI" panose="020B0502040204020203" pitchFamily="34" charset="0"/>
                <a:cs typeface="Segoe UI" panose="020B0502040204020203" pitchFamily="34" charset="0"/>
              </a:rPr>
              <a:t>Error rate declines with combination of larger (complex) model and larger training dataset   </a:t>
            </a:r>
          </a:p>
          <a:p>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2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terms/"/>
    <ds:schemaRef ds:uri="http://schemas.microsoft.com/office/2006/documentManagement/types"/>
    <ds:schemaRef ds:uri="636b0322-90fb-440c-9cbc-22749e7231e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42927</TotalTime>
  <Words>4556</Words>
  <Application>Microsoft Office PowerPoint</Application>
  <PresentationFormat>Widescreen</PresentationFormat>
  <Paragraphs>724</Paragraphs>
  <Slides>94</Slides>
  <Notes>81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Wingdings</vt:lpstr>
      <vt:lpstr>1_Office Theme</vt:lpstr>
      <vt:lpstr>CSCI E-25 Computer Vision</vt:lpstr>
      <vt:lpstr>PowerPoint Presentation</vt:lpstr>
      <vt:lpstr>Transfer Learning</vt:lpstr>
      <vt:lpstr>Convolutional Neural Networks</vt:lpstr>
      <vt:lpstr>Transfer Learning</vt:lpstr>
      <vt:lpstr>PowerPoint Presentation</vt:lpstr>
      <vt:lpstr>PowerPoint Presentation</vt:lpstr>
      <vt:lpstr>PowerPoint Presentation</vt:lpstr>
      <vt:lpstr>Data Augmentation</vt:lpstr>
      <vt:lpstr>Data Augmentation</vt:lpstr>
      <vt:lpstr>Data Augmentation</vt:lpstr>
      <vt:lpstr>PowerPoint Presentation</vt:lpstr>
      <vt:lpstr>    Transformers for Computer Vision </vt:lpstr>
      <vt:lpstr>    Transformers for Computer Vision </vt:lpstr>
      <vt:lpstr>    Transformers for Computer Vision </vt:lpstr>
      <vt:lpstr>    Transformers for Computer Vision </vt:lpstr>
      <vt:lpstr>    Transformers for Computer Vision </vt:lpstr>
      <vt:lpstr>Convolutional Neural Networks</vt:lpstr>
      <vt:lpstr>Attention for Computer Vision</vt:lpstr>
      <vt:lpstr>Attention for CV</vt:lpstr>
      <vt:lpstr>Attention for CV</vt:lpstr>
      <vt:lpstr>Attention for CV</vt:lpstr>
      <vt:lpstr>Attention for CV</vt:lpstr>
      <vt:lpstr>Attention for CV</vt:lpstr>
      <vt:lpstr>Attention for CV</vt:lpstr>
      <vt:lpstr>Transformer Architecture</vt:lpstr>
      <vt:lpstr>Transformer layer</vt:lpstr>
      <vt:lpstr>Transformer Layer</vt:lpstr>
      <vt:lpstr>Transformer Layer</vt:lpstr>
      <vt:lpstr>Vision Transformer (ViT) Architecture</vt:lpstr>
      <vt:lpstr>Vision Transformer (ViT) Architecture </vt:lpstr>
      <vt:lpstr>Why Use Patches? </vt:lpstr>
      <vt:lpstr>Family of ViT Architectures   </vt:lpstr>
      <vt:lpstr>How Does the ViT Performance Compare?</vt:lpstr>
      <vt:lpstr>Attention Activations </vt:lpstr>
      <vt:lpstr>Attention Characteristics  </vt:lpstr>
      <vt:lpstr>Deficiencies of ViT Architecture</vt:lpstr>
      <vt:lpstr>Self-Supervised Learning for CV</vt:lpstr>
      <vt:lpstr>How Do We Train a CV Transformer Model?  </vt:lpstr>
      <vt:lpstr>How Do We Train a CV Transformer Model?  </vt:lpstr>
      <vt:lpstr>Self-Supervised Learning</vt:lpstr>
      <vt:lpstr>Self-Supervised Learning</vt:lpstr>
      <vt:lpstr>Self-Supervised Learning</vt:lpstr>
      <vt:lpstr>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Scaling Vision Transformers </vt:lpstr>
      <vt:lpstr>Scaling Vision Transformers </vt:lpstr>
      <vt:lpstr>Scaling Vision Transformers </vt:lpstr>
      <vt:lpstr>Scaling Vision Transformers </vt:lpstr>
      <vt:lpstr>Scaling Vision Transformers </vt:lpstr>
      <vt:lpstr>What Do Transformers See?</vt:lpstr>
      <vt:lpstr>What Do Transformers See</vt:lpstr>
      <vt:lpstr>What Do Transformers See</vt:lpstr>
      <vt:lpstr>What Do Transformers See</vt:lpstr>
      <vt:lpstr>Shifting Window (SWIN) Transformer Making Transformers Efficient 1 </vt:lpstr>
      <vt:lpstr>Toward Efficient Transformer Models</vt:lpstr>
      <vt:lpstr>SWIN Transformer</vt:lpstr>
      <vt:lpstr>SWIN Transformer</vt:lpstr>
      <vt:lpstr>SWIN Transformer</vt:lpstr>
      <vt:lpstr>SWIN Transformer</vt:lpstr>
      <vt:lpstr>SWIN Transformer</vt:lpstr>
      <vt:lpstr>SWIN Transformer</vt:lpstr>
      <vt:lpstr>SWIN Transformer</vt:lpstr>
      <vt:lpstr>SWIN Transformer</vt:lpstr>
      <vt:lpstr>Hybrid CNN +Transformer Models Making Transformers Efficient 2 </vt:lpstr>
      <vt:lpstr>EfficientFormer V2 </vt:lpstr>
      <vt:lpstr>EfficientFormer V2</vt:lpstr>
      <vt:lpstr>EfficientFormer V2</vt:lpstr>
      <vt:lpstr>EfficientFormer V2</vt:lpstr>
      <vt:lpstr>EfficientFormer V2</vt:lpstr>
      <vt:lpstr>EfficientFormer V2</vt:lpstr>
      <vt:lpstr>EfficientFormer V2</vt:lpstr>
      <vt:lpstr>EfficientFormer V2 </vt:lpstr>
      <vt:lpstr>Optimization For Vision Transformers </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    Summary</vt:lpstr>
      <vt:lpst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1380</cp:revision>
  <cp:lastPrinted>2019-03-10T03:16:43Z</cp:lastPrinted>
  <dcterms:created xsi:type="dcterms:W3CDTF">2013-02-15T23:12:42Z</dcterms:created>
  <dcterms:modified xsi:type="dcterms:W3CDTF">2025-03-03T03:57:53Z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